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embeddedFontLst>
    <p:embeddedFont>
      <p:font typeface="Roboto Slab"/>
      <p:regular r:id="rId30"/>
      <p:bold r:id="rId31"/>
    </p:embeddedFont>
    <p:embeddedFont>
      <p:font typeface="Montserrat SemiBold"/>
      <p:regular r:id="rId32"/>
      <p:bold r:id="rId33"/>
      <p:italic r:id="rId34"/>
      <p:boldItalic r:id="rId35"/>
    </p:embeddedFont>
    <p:embeddedFont>
      <p:font typeface="Montserrat"/>
      <p:regular r:id="rId36"/>
      <p:bold r:id="rId37"/>
      <p:italic r:id="rId38"/>
      <p:boldItalic r:id="rId39"/>
    </p:embeddedFont>
    <p:embeddedFont>
      <p:font typeface="Montserrat Medium"/>
      <p:regular r:id="rId40"/>
      <p:bold r:id="rId41"/>
      <p:italic r:id="rId42"/>
      <p:boldItalic r:id="rId43"/>
    </p:embeddedFont>
    <p:embeddedFont>
      <p:font typeface="Montserrat Light"/>
      <p:regular r:id="rId44"/>
      <p:bold r:id="rId45"/>
      <p:italic r:id="rId46"/>
      <p:boldItalic r:id="rId47"/>
    </p:embeddedFont>
    <p:embeddedFont>
      <p:font typeface="Montserrat Extra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277077-1B47-46AE-8845-15122C80493D}">
  <a:tblStyle styleId="{63277077-1B47-46AE-8845-15122C80493D}" styleName="Table_0">
    <a:wholeTbl>
      <a:tcTxStyle b="off" i="off">
        <a:font>
          <a:latin typeface="Arial"/>
          <a:ea typeface="Arial"/>
          <a:cs typeface="Arial"/>
        </a:font>
        <a:srgbClr val="102644"/>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6F0FF"/>
          </a:solidFill>
        </a:fill>
      </a:tcStyle>
    </a:wholeTbl>
    <a:band1H>
      <a:tcTxStyle/>
      <a:tcStyle>
        <a:fill>
          <a:solidFill>
            <a:srgbClr val="CADFFF"/>
          </a:solidFill>
        </a:fill>
      </a:tcStyle>
    </a:band1H>
    <a:band2H>
      <a:tcTxStyle/>
    </a:band2H>
    <a:band1V>
      <a:tcTxStyle/>
      <a:tcStyle>
        <a:fill>
          <a:solidFill>
            <a:srgbClr val="CADFFF"/>
          </a:solidFill>
        </a:fill>
      </a:tcStyle>
    </a:band1V>
    <a:band2V>
      <a:tcTxStyle/>
    </a:band2V>
    <a:lastCol>
      <a:tcTxStyle b="on" i="off">
        <a:font>
          <a:latin typeface="Arial"/>
          <a:ea typeface="Arial"/>
          <a:cs typeface="Arial"/>
        </a:font>
        <a:srgbClr val="FFFFFF"/>
      </a:tcTxStyle>
      <a:tcStyle>
        <a:fill>
          <a:solidFill>
            <a:srgbClr val="00A2FF"/>
          </a:solidFill>
        </a:fill>
      </a:tcStyle>
    </a:lastCol>
    <a:firstCol>
      <a:tcTxStyle b="on" i="off">
        <a:font>
          <a:latin typeface="Arial"/>
          <a:ea typeface="Arial"/>
          <a:cs typeface="Arial"/>
        </a:font>
        <a:srgbClr val="FFFFFF"/>
      </a:tcTxStyle>
      <a:tcStyle>
        <a:fill>
          <a:solidFill>
            <a:srgbClr val="00A2FF"/>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00A2FF"/>
          </a:solidFill>
        </a:fill>
      </a:tcStyle>
    </a:lastRow>
    <a:seCell>
      <a:tcTxStyle/>
    </a:seCell>
    <a:swCell>
      <a:tcTxStyle/>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00A2FF"/>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42" Type="http://schemas.openxmlformats.org/officeDocument/2006/relationships/font" Target="fonts/MontserratMedium-italic.fntdata"/><Relationship Id="rId41" Type="http://schemas.openxmlformats.org/officeDocument/2006/relationships/font" Target="fonts/MontserratMedium-bold.fntdata"/><Relationship Id="rId44" Type="http://schemas.openxmlformats.org/officeDocument/2006/relationships/font" Target="fonts/MontserratLight-regular.fntdata"/><Relationship Id="rId43" Type="http://schemas.openxmlformats.org/officeDocument/2006/relationships/font" Target="fonts/MontserratMedium-boldItalic.fntdata"/><Relationship Id="rId46" Type="http://schemas.openxmlformats.org/officeDocument/2006/relationships/font" Target="fonts/MontserratLight-italic.fntdata"/><Relationship Id="rId45" Type="http://schemas.openxmlformats.org/officeDocument/2006/relationships/font" Target="fonts/Montserrat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ExtraLight-regular.fntdata"/><Relationship Id="rId47" Type="http://schemas.openxmlformats.org/officeDocument/2006/relationships/font" Target="fonts/MontserratLight-boldItalic.fntdata"/><Relationship Id="rId49" Type="http://schemas.openxmlformats.org/officeDocument/2006/relationships/font" Target="fonts/MontserratExtra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Slab-bold.fntdata"/><Relationship Id="rId30" Type="http://schemas.openxmlformats.org/officeDocument/2006/relationships/font" Target="fonts/RobotoSlab-regular.fntdata"/><Relationship Id="rId33" Type="http://schemas.openxmlformats.org/officeDocument/2006/relationships/font" Target="fonts/MontserratSemiBold-bold.fntdata"/><Relationship Id="rId32" Type="http://schemas.openxmlformats.org/officeDocument/2006/relationships/font" Target="fonts/MontserratSemiBold-regular.fntdata"/><Relationship Id="rId35" Type="http://schemas.openxmlformats.org/officeDocument/2006/relationships/font" Target="fonts/MontserratSemiBold-boldItalic.fntdata"/><Relationship Id="rId34" Type="http://schemas.openxmlformats.org/officeDocument/2006/relationships/font" Target="fonts/MontserratSemiBold-italic.fntdata"/><Relationship Id="rId37" Type="http://schemas.openxmlformats.org/officeDocument/2006/relationships/font" Target="fonts/Montserrat-bold.fntdata"/><Relationship Id="rId36" Type="http://schemas.openxmlformats.org/officeDocument/2006/relationships/font" Target="fonts/Montserrat-regular.fntdata"/><Relationship Id="rId39" Type="http://schemas.openxmlformats.org/officeDocument/2006/relationships/font" Target="fonts/Montserrat-boldItalic.fntdata"/><Relationship Id="rId38" Type="http://schemas.openxmlformats.org/officeDocument/2006/relationships/font" Target="fonts/Montserrat-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ExtraLight-boldItalic.fntdata"/><Relationship Id="rId50" Type="http://schemas.openxmlformats.org/officeDocument/2006/relationships/font" Target="fonts/MontserratExtraLigh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5e06c0743_0_1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5e06c0743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a5e06c0743_0_1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a5e06c074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a5e06c0743_0_1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a5e06c0743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a5e06c0743_0_18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a5e06c0743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a5e06c0743_0_19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a5e06c0743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a5e06c0743_0_1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a5e06c074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b1fd755a5c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b1fd755a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5e06c0743_0_2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a5e06c0743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a5e06c0743_0_3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a5e06c0743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a5e06c0743_0_3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a5e06c0743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a5e06c0743_0_1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a5e06c074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a5e06c0743_0_39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a5e06c0743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b1fd755a5c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b1fd755a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a5e06c0743_0_4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a5e06c0743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bb4c221ffc_2_3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bb4c221ffc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f6d188c6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f6d188c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f6d188c69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f6d188c6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5e06c0743_0_48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5e06c0743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f6d188c69_0_7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f6d188c6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af6d188c69_0_1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af6d188c6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a5e06c0743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a5e06c07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af6d188c69_0_1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af6d188c69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1524800" y="896808"/>
            <a:ext cx="1081625"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3" name="Google Shape;13;p2"/>
          <p:cNvSpPr/>
          <p:nvPr/>
        </p:nvSpPr>
        <p:spPr>
          <a:xfrm rot="10800000">
            <a:off x="6537563" y="4457271"/>
            <a:ext cx="1081625"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4" name="Google Shape;14;p2"/>
          <p:cNvCxnSpPr/>
          <p:nvPr/>
        </p:nvCxnSpPr>
        <p:spPr>
          <a:xfrm>
            <a:off x="4359602" y="3756618"/>
            <a:ext cx="424800" cy="0"/>
          </a:xfrm>
          <a:prstGeom prst="straightConnector1">
            <a:avLst/>
          </a:prstGeom>
          <a:noFill/>
          <a:ln cap="flat" cmpd="sng" w="38100">
            <a:solidFill>
              <a:srgbClr val="9FC5E8"/>
            </a:solidFill>
            <a:prstDash val="solid"/>
            <a:round/>
            <a:headEnd len="sm" w="sm" type="none"/>
            <a:tailEnd len="sm" w="sm" type="none"/>
          </a:ln>
        </p:spPr>
      </p:cxnSp>
      <p:sp>
        <p:nvSpPr>
          <p:cNvPr id="15" name="Google Shape;15;p2"/>
          <p:cNvSpPr txBox="1"/>
          <p:nvPr>
            <p:ph type="ctrTitle"/>
          </p:nvPr>
        </p:nvSpPr>
        <p:spPr>
          <a:xfrm>
            <a:off x="1680302" y="1585234"/>
            <a:ext cx="5783400" cy="19431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6" name="Google Shape;16;p2"/>
          <p:cNvSpPr txBox="1"/>
          <p:nvPr>
            <p:ph idx="1" type="subTitle"/>
          </p:nvPr>
        </p:nvSpPr>
        <p:spPr>
          <a:xfrm>
            <a:off x="1680302" y="4065933"/>
            <a:ext cx="5783400" cy="1212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None/>
              <a:defRPr sz="2400">
                <a:solidFill>
                  <a:schemeClr val="accent5"/>
                </a:solidFill>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7" name="Google Shape;17;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atin typeface="Montserrat Light"/>
                <a:ea typeface="Montserrat Light"/>
                <a:cs typeface="Montserrat Light"/>
                <a:sym typeface="Montserrat Light"/>
              </a:defRPr>
            </a:lvl1pPr>
            <a:lvl2pPr lvl="1">
              <a:buNone/>
              <a:defRPr>
                <a:latin typeface="Montserrat Light"/>
                <a:ea typeface="Montserrat Light"/>
                <a:cs typeface="Montserrat Light"/>
                <a:sym typeface="Montserrat Light"/>
              </a:defRPr>
            </a:lvl2pPr>
            <a:lvl3pPr lvl="2">
              <a:buNone/>
              <a:defRPr>
                <a:latin typeface="Montserrat Light"/>
                <a:ea typeface="Montserrat Light"/>
                <a:cs typeface="Montserrat Light"/>
                <a:sym typeface="Montserrat Light"/>
              </a:defRPr>
            </a:lvl3pPr>
            <a:lvl4pPr lvl="3">
              <a:buNone/>
              <a:defRPr>
                <a:latin typeface="Montserrat Light"/>
                <a:ea typeface="Montserrat Light"/>
                <a:cs typeface="Montserrat Light"/>
                <a:sym typeface="Montserrat Light"/>
              </a:defRPr>
            </a:lvl4pPr>
            <a:lvl5pPr lvl="4">
              <a:buNone/>
              <a:defRPr>
                <a:latin typeface="Montserrat Light"/>
                <a:ea typeface="Montserrat Light"/>
                <a:cs typeface="Montserrat Light"/>
                <a:sym typeface="Montserrat Light"/>
              </a:defRPr>
            </a:lvl5pPr>
            <a:lvl6pPr lvl="5">
              <a:buNone/>
              <a:defRPr>
                <a:latin typeface="Montserrat Light"/>
                <a:ea typeface="Montserrat Light"/>
                <a:cs typeface="Montserrat Light"/>
                <a:sym typeface="Montserrat Light"/>
              </a:defRPr>
            </a:lvl6pPr>
            <a:lvl7pPr lvl="6">
              <a:buNone/>
              <a:defRPr>
                <a:latin typeface="Montserrat Light"/>
                <a:ea typeface="Montserrat Light"/>
                <a:cs typeface="Montserrat Light"/>
                <a:sym typeface="Montserrat Light"/>
              </a:defRPr>
            </a:lvl7pPr>
            <a:lvl8pPr lvl="7">
              <a:buNone/>
              <a:defRPr>
                <a:latin typeface="Montserrat Light"/>
                <a:ea typeface="Montserrat Light"/>
                <a:cs typeface="Montserrat Light"/>
                <a:sym typeface="Montserrat Light"/>
              </a:defRPr>
            </a:lvl8pPr>
            <a:lvl9pPr lvl="8">
              <a:buNone/>
              <a:defRPr>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18" name="Google Shape;18;p2"/>
          <p:cNvPicPr preferRelativeResize="0"/>
          <p:nvPr/>
        </p:nvPicPr>
        <p:blipFill>
          <a:blip r:embed="rId2">
            <a:alphaModFix/>
          </a:blip>
          <a:stretch>
            <a:fillRect/>
          </a:stretch>
        </p:blipFill>
        <p:spPr>
          <a:xfrm>
            <a:off x="7715250" y="203200"/>
            <a:ext cx="1276350" cy="1295400"/>
          </a:xfrm>
          <a:prstGeom prst="rect">
            <a:avLst/>
          </a:prstGeom>
          <a:noFill/>
          <a:ln>
            <a:noFill/>
          </a:ln>
        </p:spPr>
      </p:pic>
      <p:sp>
        <p:nvSpPr>
          <p:cNvPr id="19" name="Google Shape;19;p2"/>
          <p:cNvSpPr txBox="1"/>
          <p:nvPr>
            <p:ph idx="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1">
  <p:cSld name="MAIN_POINT_1_2_1">
    <p:spTree>
      <p:nvGrpSpPr>
        <p:cNvPr id="110" name="Shape 110"/>
        <p:cNvGrpSpPr/>
        <p:nvPr/>
      </p:nvGrpSpPr>
      <p:grpSpPr>
        <a:xfrm>
          <a:off x="0" y="0"/>
          <a:ext cx="0" cy="0"/>
          <a:chOff x="0" y="0"/>
          <a:chExt cx="0" cy="0"/>
        </a:xfrm>
      </p:grpSpPr>
      <p:sp>
        <p:nvSpPr>
          <p:cNvPr id="111" name="Google Shape;111;p11"/>
          <p:cNvSpPr/>
          <p:nvPr/>
        </p:nvSpPr>
        <p:spPr>
          <a:xfrm>
            <a:off x="0" y="0"/>
            <a:ext cx="4419600" cy="6693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02644"/>
              </a:solidFill>
            </a:endParaRPr>
          </a:p>
        </p:txBody>
      </p:sp>
      <p:pic>
        <p:nvPicPr>
          <p:cNvPr descr="Image" id="112" name="Google Shape;112;p11"/>
          <p:cNvPicPr preferRelativeResize="0"/>
          <p:nvPr/>
        </p:nvPicPr>
        <p:blipFill rotWithShape="1">
          <a:blip r:embed="rId2">
            <a:alphaModFix/>
          </a:blip>
          <a:srcRect b="3334" l="2799" r="48427" t="0"/>
          <a:stretch/>
        </p:blipFill>
        <p:spPr>
          <a:xfrm>
            <a:off x="4419600" y="0"/>
            <a:ext cx="4724400" cy="6693300"/>
          </a:xfrm>
          <a:prstGeom prst="rect">
            <a:avLst/>
          </a:prstGeom>
          <a:noFill/>
          <a:ln>
            <a:noFill/>
          </a:ln>
        </p:spPr>
      </p:pic>
      <p:sp>
        <p:nvSpPr>
          <p:cNvPr id="113" name="Google Shape;113;p11"/>
          <p:cNvSpPr txBox="1"/>
          <p:nvPr/>
        </p:nvSpPr>
        <p:spPr>
          <a:xfrm>
            <a:off x="4410300" y="0"/>
            <a:ext cx="4743000" cy="66933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114" name="Google Shape;114;p11"/>
          <p:cNvSpPr txBox="1"/>
          <p:nvPr>
            <p:ph type="title"/>
          </p:nvPr>
        </p:nvSpPr>
        <p:spPr>
          <a:xfrm>
            <a:off x="381000" y="838200"/>
            <a:ext cx="3505200" cy="190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02644"/>
              </a:buClr>
              <a:buSzPts val="3600"/>
              <a:buNone/>
              <a:defRPr sz="3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pic>
        <p:nvPicPr>
          <p:cNvPr id="115" name="Google Shape;115;p11"/>
          <p:cNvPicPr preferRelativeResize="0"/>
          <p:nvPr/>
        </p:nvPicPr>
        <p:blipFill>
          <a:blip r:embed="rId3">
            <a:alphaModFix/>
          </a:blip>
          <a:stretch>
            <a:fillRect/>
          </a:stretch>
        </p:blipFill>
        <p:spPr>
          <a:xfrm>
            <a:off x="7848600" y="203200"/>
            <a:ext cx="1143000" cy="1092200"/>
          </a:xfrm>
          <a:prstGeom prst="rect">
            <a:avLst/>
          </a:prstGeom>
          <a:noFill/>
          <a:ln>
            <a:noFill/>
          </a:ln>
        </p:spPr>
      </p:pic>
      <p:sp>
        <p:nvSpPr>
          <p:cNvPr id="116" name="Google Shape;116;p11"/>
          <p:cNvSpPr txBox="1"/>
          <p:nvPr>
            <p:ph idx="12" type="sldNum"/>
          </p:nvPr>
        </p:nvSpPr>
        <p:spPr>
          <a:xfrm>
            <a:off x="8763600" y="6629400"/>
            <a:ext cx="389700" cy="2925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117" name="Google Shape;117;p11"/>
          <p:cNvPicPr preferRelativeResize="0"/>
          <p:nvPr/>
        </p:nvPicPr>
        <p:blipFill rotWithShape="1">
          <a:blip r:embed="rId4">
            <a:alphaModFix/>
          </a:blip>
          <a:srcRect b="0" l="0" r="0" t="0"/>
          <a:stretch/>
        </p:blipFill>
        <p:spPr>
          <a:xfrm>
            <a:off x="431382" y="2227583"/>
            <a:ext cx="200918" cy="45207"/>
          </a:xfrm>
          <a:prstGeom prst="rect">
            <a:avLst/>
          </a:prstGeom>
          <a:noFill/>
          <a:ln>
            <a:noFill/>
          </a:ln>
        </p:spPr>
      </p:pic>
      <p:sp>
        <p:nvSpPr>
          <p:cNvPr id="118" name="Google Shape;118;p11"/>
          <p:cNvSpPr txBox="1"/>
          <p:nvPr>
            <p:ph idx="2" type="title"/>
          </p:nvPr>
        </p:nvSpPr>
        <p:spPr>
          <a:xfrm>
            <a:off x="381000" y="2743200"/>
            <a:ext cx="3733800" cy="388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pic>
        <p:nvPicPr>
          <p:cNvPr id="119" name="Google Shape;119;p11"/>
          <p:cNvPicPr preferRelativeResize="0"/>
          <p:nvPr/>
        </p:nvPicPr>
        <p:blipFill rotWithShape="1">
          <a:blip r:embed="rId5">
            <a:alphaModFix/>
          </a:blip>
          <a:srcRect b="0" l="0" r="0" t="0"/>
          <a:stretch/>
        </p:blipFill>
        <p:spPr>
          <a:xfrm>
            <a:off x="6015186" y="1747540"/>
            <a:ext cx="1681014" cy="3281660"/>
          </a:xfrm>
          <a:prstGeom prst="rect">
            <a:avLst/>
          </a:prstGeom>
          <a:noFill/>
          <a:ln>
            <a:noFill/>
          </a:ln>
        </p:spPr>
      </p:pic>
      <p:sp>
        <p:nvSpPr>
          <p:cNvPr id="120" name="Google Shape;120;p11"/>
          <p:cNvSpPr txBox="1"/>
          <p:nvPr/>
        </p:nvSpPr>
        <p:spPr>
          <a:xfrm>
            <a:off x="5838575" y="6629400"/>
            <a:ext cx="30000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700">
                <a:latin typeface="Montserrat Medium"/>
                <a:ea typeface="Montserrat Medium"/>
                <a:cs typeface="Montserrat Medium"/>
                <a:sym typeface="Montserrat Medium"/>
              </a:rPr>
              <a:t>EAGLES WORLD REALTY LISTING PRESENTATION</a:t>
            </a:r>
            <a:endParaRPr sz="700">
              <a:latin typeface="Montserrat Medium"/>
              <a:ea typeface="Montserrat Medium"/>
              <a:cs typeface="Montserrat Medium"/>
              <a:sym typeface="Montserrat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21" name="Shape 121"/>
        <p:cNvGrpSpPr/>
        <p:nvPr/>
      </p:nvGrpSpPr>
      <p:grpSpPr>
        <a:xfrm>
          <a:off x="0" y="0"/>
          <a:ext cx="0" cy="0"/>
          <a:chOff x="0" y="0"/>
          <a:chExt cx="0" cy="0"/>
        </a:xfrm>
      </p:grpSpPr>
      <p:cxnSp>
        <p:nvCxnSpPr>
          <p:cNvPr id="122" name="Google Shape;122;p12"/>
          <p:cNvCxnSpPr/>
          <p:nvPr/>
        </p:nvCxnSpPr>
        <p:spPr>
          <a:xfrm>
            <a:off x="4359602" y="3756618"/>
            <a:ext cx="424800" cy="0"/>
          </a:xfrm>
          <a:prstGeom prst="straightConnector1">
            <a:avLst/>
          </a:prstGeom>
          <a:noFill/>
          <a:ln cap="flat" cmpd="sng" w="38100">
            <a:solidFill>
              <a:srgbClr val="9FC5E8"/>
            </a:solidFill>
            <a:prstDash val="solid"/>
            <a:round/>
            <a:headEnd len="sm" w="sm" type="none"/>
            <a:tailEnd len="sm" w="sm" type="none"/>
          </a:ln>
        </p:spPr>
      </p:cxnSp>
      <p:sp>
        <p:nvSpPr>
          <p:cNvPr id="123" name="Google Shape;123;p12"/>
          <p:cNvSpPr txBox="1"/>
          <p:nvPr>
            <p:ph type="title"/>
          </p:nvPr>
        </p:nvSpPr>
        <p:spPr>
          <a:xfrm>
            <a:off x="480750" y="2353267"/>
            <a:ext cx="8222100" cy="1209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24" name="Google Shape;124;p12"/>
          <p:cNvPicPr preferRelativeResize="0"/>
          <p:nvPr/>
        </p:nvPicPr>
        <p:blipFill>
          <a:blip r:embed="rId2">
            <a:alphaModFix/>
          </a:blip>
          <a:stretch>
            <a:fillRect/>
          </a:stretch>
        </p:blipFill>
        <p:spPr>
          <a:xfrm>
            <a:off x="3941555" y="4267200"/>
            <a:ext cx="1276350" cy="1295400"/>
          </a:xfrm>
          <a:prstGeom prst="rect">
            <a:avLst/>
          </a:prstGeom>
          <a:noFill/>
          <a:ln>
            <a:noFill/>
          </a:ln>
        </p:spPr>
      </p:pic>
      <p:sp>
        <p:nvSpPr>
          <p:cNvPr id="125" name="Google Shape;125;p12"/>
          <p:cNvSpPr txBox="1"/>
          <p:nvPr>
            <p:ph idx="12" type="sldNum"/>
          </p:nvPr>
        </p:nvSpPr>
        <p:spPr>
          <a:xfrm>
            <a:off x="8754300" y="6490725"/>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160">
          <p15:clr>
            <a:srgbClr val="FA7B17"/>
          </p15:clr>
        </p15:guide>
        <p15:guide id="2" pos="288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26" name="Shape 126"/>
        <p:cNvGrpSpPr/>
        <p:nvPr/>
      </p:nvGrpSpPr>
      <p:grpSpPr>
        <a:xfrm>
          <a:off x="0" y="0"/>
          <a:ext cx="0" cy="0"/>
          <a:chOff x="0" y="0"/>
          <a:chExt cx="0" cy="0"/>
        </a:xfrm>
      </p:grpSpPr>
      <p:cxnSp>
        <p:nvCxnSpPr>
          <p:cNvPr id="127" name="Google Shape;127;p13"/>
          <p:cNvCxnSpPr/>
          <p:nvPr/>
        </p:nvCxnSpPr>
        <p:spPr>
          <a:xfrm>
            <a:off x="492563" y="1680378"/>
            <a:ext cx="424800" cy="0"/>
          </a:xfrm>
          <a:prstGeom prst="straightConnector1">
            <a:avLst/>
          </a:prstGeom>
          <a:noFill/>
          <a:ln cap="flat" cmpd="sng" w="38100">
            <a:solidFill>
              <a:srgbClr val="9FC5E8"/>
            </a:solidFill>
            <a:prstDash val="solid"/>
            <a:round/>
            <a:headEnd len="sm" w="sm" type="none"/>
            <a:tailEnd len="sm" w="sm" type="none"/>
          </a:ln>
        </p:spPr>
      </p:cxnSp>
      <p:sp>
        <p:nvSpPr>
          <p:cNvPr id="128" name="Google Shape;128;p13"/>
          <p:cNvSpPr txBox="1"/>
          <p:nvPr>
            <p:ph type="title"/>
          </p:nvPr>
        </p:nvSpPr>
        <p:spPr>
          <a:xfrm>
            <a:off x="1295400" y="228600"/>
            <a:ext cx="7460700" cy="914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9" name="Google Shape;129;p13"/>
          <p:cNvSpPr txBox="1"/>
          <p:nvPr>
            <p:ph idx="1" type="body"/>
          </p:nvPr>
        </p:nvSpPr>
        <p:spPr>
          <a:xfrm>
            <a:off x="387900" y="1986432"/>
            <a:ext cx="8368200" cy="410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500"/>
              </a:spcBef>
              <a:spcAft>
                <a:spcPts val="0"/>
              </a:spcAft>
              <a:buSzPts val="1400"/>
              <a:buChar char="○"/>
              <a:defRPr/>
            </a:lvl2pPr>
            <a:lvl3pPr indent="-317500" lvl="2" marL="1371600" rtl="0">
              <a:spcBef>
                <a:spcPts val="500"/>
              </a:spcBef>
              <a:spcAft>
                <a:spcPts val="0"/>
              </a:spcAft>
              <a:buSzPts val="1400"/>
              <a:buChar char="■"/>
              <a:defRPr/>
            </a:lvl3pPr>
            <a:lvl4pPr indent="-317500" lvl="3" marL="1828800" rtl="0">
              <a:spcBef>
                <a:spcPts val="500"/>
              </a:spcBef>
              <a:spcAft>
                <a:spcPts val="0"/>
              </a:spcAft>
              <a:buSzPts val="1400"/>
              <a:buChar char="●"/>
              <a:defRPr/>
            </a:lvl4pPr>
            <a:lvl5pPr indent="-317500" lvl="4" marL="2286000" rtl="0">
              <a:spcBef>
                <a:spcPts val="500"/>
              </a:spcBef>
              <a:spcAft>
                <a:spcPts val="0"/>
              </a:spcAft>
              <a:buSzPts val="1400"/>
              <a:buChar char="○"/>
              <a:defRPr/>
            </a:lvl5pPr>
            <a:lvl6pPr indent="-317500" lvl="5" marL="2743200" rtl="0">
              <a:spcBef>
                <a:spcPts val="500"/>
              </a:spcBef>
              <a:spcAft>
                <a:spcPts val="0"/>
              </a:spcAft>
              <a:buSzPts val="1400"/>
              <a:buChar char="■"/>
              <a:defRPr/>
            </a:lvl6pPr>
            <a:lvl7pPr indent="-317500" lvl="6" marL="3200400" rtl="0">
              <a:spcBef>
                <a:spcPts val="500"/>
              </a:spcBef>
              <a:spcAft>
                <a:spcPts val="0"/>
              </a:spcAft>
              <a:buSzPts val="1400"/>
              <a:buChar char="●"/>
              <a:defRPr/>
            </a:lvl7pPr>
            <a:lvl8pPr indent="-317500" lvl="7" marL="3657600" rtl="0">
              <a:spcBef>
                <a:spcPts val="500"/>
              </a:spcBef>
              <a:spcAft>
                <a:spcPts val="0"/>
              </a:spcAft>
              <a:buSzPts val="1400"/>
              <a:buChar char="○"/>
              <a:defRPr/>
            </a:lvl8pPr>
            <a:lvl9pPr indent="-317500" lvl="8" marL="4114800" rtl="0">
              <a:spcBef>
                <a:spcPts val="500"/>
              </a:spcBef>
              <a:spcAft>
                <a:spcPts val="500"/>
              </a:spcAft>
              <a:buSzPts val="1400"/>
              <a:buChar char="■"/>
              <a:defRPr/>
            </a:lvl9pPr>
          </a:lstStyle>
          <a:p/>
        </p:txBody>
      </p:sp>
      <p:sp>
        <p:nvSpPr>
          <p:cNvPr id="130" name="Google Shape;130;p13"/>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
        <p:nvSpPr>
          <p:cNvPr id="131" name="Google Shape;131;p13"/>
          <p:cNvSpPr txBox="1"/>
          <p:nvPr/>
        </p:nvSpPr>
        <p:spPr>
          <a:xfrm>
            <a:off x="152400" y="6646555"/>
            <a:ext cx="8617200" cy="237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A5BD"/>
              </a:buClr>
              <a:buSzPts val="700"/>
              <a:buFont typeface="Avenir"/>
              <a:buNone/>
            </a:pPr>
            <a:r>
              <a:t/>
            </a:r>
            <a:endParaRPr b="0" i="0" sz="700" u="none" cap="none" strike="noStrike">
              <a:solidFill>
                <a:srgbClr val="102644"/>
              </a:solidFill>
              <a:latin typeface="Montserrat Medium"/>
              <a:ea typeface="Montserrat Medium"/>
              <a:cs typeface="Montserrat Medium"/>
              <a:sym typeface="Montserrat Medium"/>
            </a:endParaRPr>
          </a:p>
        </p:txBody>
      </p:sp>
      <p:pic>
        <p:nvPicPr>
          <p:cNvPr id="132" name="Google Shape;132;p13"/>
          <p:cNvPicPr preferRelativeResize="0"/>
          <p:nvPr/>
        </p:nvPicPr>
        <p:blipFill>
          <a:blip r:embed="rId2">
            <a:alphaModFix/>
          </a:blip>
          <a:stretch>
            <a:fillRect/>
          </a:stretch>
        </p:blipFill>
        <p:spPr>
          <a:xfrm>
            <a:off x="219324" y="203200"/>
            <a:ext cx="971550" cy="990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3" name="Shape 133"/>
        <p:cNvGrpSpPr/>
        <p:nvPr/>
      </p:nvGrpSpPr>
      <p:grpSpPr>
        <a:xfrm>
          <a:off x="0" y="0"/>
          <a:ext cx="0" cy="0"/>
          <a:chOff x="0" y="0"/>
          <a:chExt cx="0" cy="0"/>
        </a:xfrm>
      </p:grpSpPr>
      <p:cxnSp>
        <p:nvCxnSpPr>
          <p:cNvPr id="134" name="Google Shape;134;p14"/>
          <p:cNvCxnSpPr/>
          <p:nvPr/>
        </p:nvCxnSpPr>
        <p:spPr>
          <a:xfrm>
            <a:off x="492563" y="1680378"/>
            <a:ext cx="424800" cy="0"/>
          </a:xfrm>
          <a:prstGeom prst="straightConnector1">
            <a:avLst/>
          </a:prstGeom>
          <a:noFill/>
          <a:ln cap="flat" cmpd="sng" w="38100">
            <a:solidFill>
              <a:srgbClr val="9FC5E8"/>
            </a:solidFill>
            <a:prstDash val="solid"/>
            <a:round/>
            <a:headEnd len="sm" w="sm" type="none"/>
            <a:tailEnd len="sm" w="sm" type="none"/>
          </a:ln>
        </p:spPr>
      </p:cxnSp>
      <p:sp>
        <p:nvSpPr>
          <p:cNvPr id="135" name="Google Shape;135;p14"/>
          <p:cNvSpPr txBox="1"/>
          <p:nvPr>
            <p:ph type="title"/>
          </p:nvPr>
        </p:nvSpPr>
        <p:spPr>
          <a:xfrm>
            <a:off x="1295400" y="610700"/>
            <a:ext cx="7460700" cy="914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6" name="Google Shape;136;p14"/>
          <p:cNvSpPr txBox="1"/>
          <p:nvPr>
            <p:ph idx="1" type="body"/>
          </p:nvPr>
        </p:nvSpPr>
        <p:spPr>
          <a:xfrm>
            <a:off x="387900" y="1986433"/>
            <a:ext cx="3999900" cy="410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500"/>
              </a:spcBef>
              <a:spcAft>
                <a:spcPts val="0"/>
              </a:spcAft>
              <a:buSzPts val="1200"/>
              <a:buChar char="○"/>
              <a:defRPr sz="1200"/>
            </a:lvl2pPr>
            <a:lvl3pPr indent="-304800" lvl="2" marL="1371600" rtl="0">
              <a:spcBef>
                <a:spcPts val="500"/>
              </a:spcBef>
              <a:spcAft>
                <a:spcPts val="0"/>
              </a:spcAft>
              <a:buSzPts val="1200"/>
              <a:buChar char="■"/>
              <a:defRPr sz="1200"/>
            </a:lvl3pPr>
            <a:lvl4pPr indent="-304800" lvl="3" marL="1828800" rtl="0">
              <a:spcBef>
                <a:spcPts val="500"/>
              </a:spcBef>
              <a:spcAft>
                <a:spcPts val="0"/>
              </a:spcAft>
              <a:buSzPts val="1200"/>
              <a:buChar char="●"/>
              <a:defRPr sz="1200"/>
            </a:lvl4pPr>
            <a:lvl5pPr indent="-304800" lvl="4" marL="2286000" rtl="0">
              <a:spcBef>
                <a:spcPts val="500"/>
              </a:spcBef>
              <a:spcAft>
                <a:spcPts val="0"/>
              </a:spcAft>
              <a:buSzPts val="1200"/>
              <a:buChar char="○"/>
              <a:defRPr sz="1200"/>
            </a:lvl5pPr>
            <a:lvl6pPr indent="-304800" lvl="5" marL="2743200" rtl="0">
              <a:spcBef>
                <a:spcPts val="500"/>
              </a:spcBef>
              <a:spcAft>
                <a:spcPts val="0"/>
              </a:spcAft>
              <a:buSzPts val="1200"/>
              <a:buChar char="■"/>
              <a:defRPr sz="1200"/>
            </a:lvl6pPr>
            <a:lvl7pPr indent="-304800" lvl="6" marL="3200400" rtl="0">
              <a:spcBef>
                <a:spcPts val="500"/>
              </a:spcBef>
              <a:spcAft>
                <a:spcPts val="0"/>
              </a:spcAft>
              <a:buSzPts val="1200"/>
              <a:buChar char="●"/>
              <a:defRPr sz="1200"/>
            </a:lvl7pPr>
            <a:lvl8pPr indent="-304800" lvl="7" marL="3657600" rtl="0">
              <a:spcBef>
                <a:spcPts val="500"/>
              </a:spcBef>
              <a:spcAft>
                <a:spcPts val="0"/>
              </a:spcAft>
              <a:buSzPts val="1200"/>
              <a:buChar char="○"/>
              <a:defRPr sz="1200"/>
            </a:lvl8pPr>
            <a:lvl9pPr indent="-304800" lvl="8" marL="4114800" rtl="0">
              <a:spcBef>
                <a:spcPts val="500"/>
              </a:spcBef>
              <a:spcAft>
                <a:spcPts val="500"/>
              </a:spcAft>
              <a:buSzPts val="1200"/>
              <a:buChar char="■"/>
              <a:defRPr sz="1200"/>
            </a:lvl9pPr>
          </a:lstStyle>
          <a:p/>
        </p:txBody>
      </p:sp>
      <p:sp>
        <p:nvSpPr>
          <p:cNvPr id="137" name="Google Shape;137;p14"/>
          <p:cNvSpPr txBox="1"/>
          <p:nvPr>
            <p:ph idx="2" type="body"/>
          </p:nvPr>
        </p:nvSpPr>
        <p:spPr>
          <a:xfrm>
            <a:off x="4756200" y="1986433"/>
            <a:ext cx="3999900" cy="410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500"/>
              </a:spcBef>
              <a:spcAft>
                <a:spcPts val="0"/>
              </a:spcAft>
              <a:buSzPts val="1200"/>
              <a:buChar char="○"/>
              <a:defRPr sz="1200"/>
            </a:lvl2pPr>
            <a:lvl3pPr indent="-304800" lvl="2" marL="1371600" rtl="0">
              <a:spcBef>
                <a:spcPts val="500"/>
              </a:spcBef>
              <a:spcAft>
                <a:spcPts val="0"/>
              </a:spcAft>
              <a:buSzPts val="1200"/>
              <a:buChar char="■"/>
              <a:defRPr sz="1200"/>
            </a:lvl3pPr>
            <a:lvl4pPr indent="-304800" lvl="3" marL="1828800" rtl="0">
              <a:spcBef>
                <a:spcPts val="500"/>
              </a:spcBef>
              <a:spcAft>
                <a:spcPts val="0"/>
              </a:spcAft>
              <a:buSzPts val="1200"/>
              <a:buChar char="●"/>
              <a:defRPr sz="1200"/>
            </a:lvl4pPr>
            <a:lvl5pPr indent="-304800" lvl="4" marL="2286000" rtl="0">
              <a:spcBef>
                <a:spcPts val="500"/>
              </a:spcBef>
              <a:spcAft>
                <a:spcPts val="0"/>
              </a:spcAft>
              <a:buSzPts val="1200"/>
              <a:buChar char="○"/>
              <a:defRPr sz="1200"/>
            </a:lvl5pPr>
            <a:lvl6pPr indent="-304800" lvl="5" marL="2743200" rtl="0">
              <a:spcBef>
                <a:spcPts val="500"/>
              </a:spcBef>
              <a:spcAft>
                <a:spcPts val="0"/>
              </a:spcAft>
              <a:buSzPts val="1200"/>
              <a:buChar char="■"/>
              <a:defRPr sz="1200"/>
            </a:lvl6pPr>
            <a:lvl7pPr indent="-304800" lvl="6" marL="3200400" rtl="0">
              <a:spcBef>
                <a:spcPts val="500"/>
              </a:spcBef>
              <a:spcAft>
                <a:spcPts val="0"/>
              </a:spcAft>
              <a:buSzPts val="1200"/>
              <a:buChar char="●"/>
              <a:defRPr sz="1200"/>
            </a:lvl7pPr>
            <a:lvl8pPr indent="-304800" lvl="7" marL="3657600" rtl="0">
              <a:spcBef>
                <a:spcPts val="500"/>
              </a:spcBef>
              <a:spcAft>
                <a:spcPts val="0"/>
              </a:spcAft>
              <a:buSzPts val="1200"/>
              <a:buChar char="○"/>
              <a:defRPr sz="1200"/>
            </a:lvl8pPr>
            <a:lvl9pPr indent="-304800" lvl="8" marL="4114800" rtl="0">
              <a:spcBef>
                <a:spcPts val="500"/>
              </a:spcBef>
              <a:spcAft>
                <a:spcPts val="500"/>
              </a:spcAft>
              <a:buSzPts val="1200"/>
              <a:buChar char="■"/>
              <a:defRPr sz="1200"/>
            </a:lvl9pPr>
          </a:lstStyle>
          <a:p/>
        </p:txBody>
      </p:sp>
      <p:sp>
        <p:nvSpPr>
          <p:cNvPr id="138" name="Google Shape;138;p14"/>
          <p:cNvSpPr txBox="1"/>
          <p:nvPr>
            <p:ph idx="12" type="sldNum"/>
          </p:nvPr>
        </p:nvSpPr>
        <p:spPr>
          <a:xfrm>
            <a:off x="8756100" y="645985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139" name="Google Shape;139;p14"/>
          <p:cNvPicPr preferRelativeResize="0"/>
          <p:nvPr/>
        </p:nvPicPr>
        <p:blipFill>
          <a:blip r:embed="rId2">
            <a:alphaModFix/>
          </a:blip>
          <a:stretch>
            <a:fillRect/>
          </a:stretch>
        </p:blipFill>
        <p:spPr>
          <a:xfrm>
            <a:off x="219324" y="203200"/>
            <a:ext cx="971550" cy="990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40" name="Shape 140"/>
        <p:cNvGrpSpPr/>
        <p:nvPr/>
      </p:nvGrpSpPr>
      <p:grpSpPr>
        <a:xfrm>
          <a:off x="0" y="0"/>
          <a:ext cx="0" cy="0"/>
          <a:chOff x="0" y="0"/>
          <a:chExt cx="0" cy="0"/>
        </a:xfrm>
      </p:grpSpPr>
      <p:sp>
        <p:nvSpPr>
          <p:cNvPr id="141" name="Google Shape;141;p15"/>
          <p:cNvSpPr txBox="1"/>
          <p:nvPr>
            <p:ph type="title"/>
          </p:nvPr>
        </p:nvSpPr>
        <p:spPr>
          <a:xfrm>
            <a:off x="1295400" y="610700"/>
            <a:ext cx="7460700" cy="914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2" name="Google Shape;142;p15"/>
          <p:cNvSpPr txBox="1"/>
          <p:nvPr>
            <p:ph idx="12" type="sldNum"/>
          </p:nvPr>
        </p:nvSpPr>
        <p:spPr>
          <a:xfrm>
            <a:off x="8698283" y="6333297"/>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43" name="Google Shape;143;p15"/>
          <p:cNvPicPr preferRelativeResize="0"/>
          <p:nvPr/>
        </p:nvPicPr>
        <p:blipFill>
          <a:blip r:embed="rId2">
            <a:alphaModFix/>
          </a:blip>
          <a:stretch>
            <a:fillRect/>
          </a:stretch>
        </p:blipFill>
        <p:spPr>
          <a:xfrm>
            <a:off x="219324" y="203200"/>
            <a:ext cx="971550" cy="9906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_ONLY_1_1">
    <p:spTree>
      <p:nvGrpSpPr>
        <p:cNvPr id="144" name="Shape 144"/>
        <p:cNvGrpSpPr/>
        <p:nvPr/>
      </p:nvGrpSpPr>
      <p:grpSpPr>
        <a:xfrm>
          <a:off x="0" y="0"/>
          <a:ext cx="0" cy="0"/>
          <a:chOff x="0" y="0"/>
          <a:chExt cx="0" cy="0"/>
        </a:xfrm>
      </p:grpSpPr>
      <p:sp>
        <p:nvSpPr>
          <p:cNvPr id="145" name="Google Shape;145;p16"/>
          <p:cNvSpPr txBox="1"/>
          <p:nvPr>
            <p:ph idx="12" type="sldNum"/>
          </p:nvPr>
        </p:nvSpPr>
        <p:spPr>
          <a:xfrm>
            <a:off x="8754300" y="6492925"/>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
        <p:nvSpPr>
          <p:cNvPr id="146" name="Google Shape;146;p16"/>
          <p:cNvSpPr txBox="1"/>
          <p:nvPr/>
        </p:nvSpPr>
        <p:spPr>
          <a:xfrm>
            <a:off x="324600" y="1162850"/>
            <a:ext cx="8494800" cy="5237400"/>
          </a:xfrm>
          <a:prstGeom prst="rect">
            <a:avLst/>
          </a:prstGeom>
          <a:solidFill>
            <a:srgbClr val="FFFFFF"/>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147" name="Google Shape;147;p16"/>
          <p:cNvPicPr preferRelativeResize="0"/>
          <p:nvPr/>
        </p:nvPicPr>
        <p:blipFill>
          <a:blip r:embed="rId2">
            <a:alphaModFix/>
          </a:blip>
          <a:stretch>
            <a:fillRect/>
          </a:stretch>
        </p:blipFill>
        <p:spPr>
          <a:xfrm>
            <a:off x="1760984" y="150963"/>
            <a:ext cx="6219351" cy="783600"/>
          </a:xfrm>
          <a:prstGeom prst="rect">
            <a:avLst/>
          </a:prstGeom>
          <a:noFill/>
          <a:ln>
            <a:noFill/>
          </a:ln>
          <a:effectLst>
            <a:outerShdw blurRad="185738" rotWithShape="0" algn="bl" dist="9525">
              <a:srgbClr val="000000"/>
            </a:outerShdw>
          </a:effectLst>
        </p:spPr>
      </p:pic>
      <p:pic>
        <p:nvPicPr>
          <p:cNvPr id="148" name="Google Shape;148;p16"/>
          <p:cNvPicPr preferRelativeResize="0"/>
          <p:nvPr/>
        </p:nvPicPr>
        <p:blipFill>
          <a:blip r:embed="rId3">
            <a:alphaModFix/>
          </a:blip>
          <a:stretch>
            <a:fillRect/>
          </a:stretch>
        </p:blipFill>
        <p:spPr>
          <a:xfrm>
            <a:off x="425275" y="150963"/>
            <a:ext cx="870985" cy="8880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49" name="Shape 149"/>
        <p:cNvGrpSpPr/>
        <p:nvPr/>
      </p:nvGrpSpPr>
      <p:grpSpPr>
        <a:xfrm>
          <a:off x="0" y="0"/>
          <a:ext cx="0" cy="0"/>
          <a:chOff x="0" y="0"/>
          <a:chExt cx="0" cy="0"/>
        </a:xfrm>
      </p:grpSpPr>
      <p:sp>
        <p:nvSpPr>
          <p:cNvPr id="150" name="Google Shape;150;p17"/>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2">
  <p:cSld name="TITLE_ONLY_1_1_2">
    <p:spTree>
      <p:nvGrpSpPr>
        <p:cNvPr id="151" name="Shape 151"/>
        <p:cNvGrpSpPr/>
        <p:nvPr/>
      </p:nvGrpSpPr>
      <p:grpSpPr>
        <a:xfrm>
          <a:off x="0" y="0"/>
          <a:ext cx="0" cy="0"/>
          <a:chOff x="0" y="0"/>
          <a:chExt cx="0" cy="0"/>
        </a:xfrm>
      </p:grpSpPr>
      <p:sp>
        <p:nvSpPr>
          <p:cNvPr id="152" name="Google Shape;152;p18"/>
          <p:cNvSpPr txBox="1"/>
          <p:nvPr>
            <p:ph type="title"/>
          </p:nvPr>
        </p:nvSpPr>
        <p:spPr>
          <a:xfrm>
            <a:off x="1295400" y="304500"/>
            <a:ext cx="7460700" cy="914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3" name="Google Shape;153;p18"/>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154" name="Google Shape;154;p18"/>
          <p:cNvPicPr preferRelativeResize="0"/>
          <p:nvPr/>
        </p:nvPicPr>
        <p:blipFill>
          <a:blip r:embed="rId2">
            <a:alphaModFix/>
          </a:blip>
          <a:stretch>
            <a:fillRect/>
          </a:stretch>
        </p:blipFill>
        <p:spPr>
          <a:xfrm>
            <a:off x="219324" y="203200"/>
            <a:ext cx="847475" cy="863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1">
  <p:cSld name="TITLE_ONLY_1_1_1">
    <p:spTree>
      <p:nvGrpSpPr>
        <p:cNvPr id="155" name="Shape 155"/>
        <p:cNvGrpSpPr/>
        <p:nvPr/>
      </p:nvGrpSpPr>
      <p:grpSpPr>
        <a:xfrm>
          <a:off x="0" y="0"/>
          <a:ext cx="0" cy="0"/>
          <a:chOff x="0" y="0"/>
          <a:chExt cx="0" cy="0"/>
        </a:xfrm>
      </p:grpSpPr>
      <p:sp>
        <p:nvSpPr>
          <p:cNvPr id="156" name="Google Shape;156;p19"/>
          <p:cNvSpPr txBox="1"/>
          <p:nvPr>
            <p:ph type="title"/>
          </p:nvPr>
        </p:nvSpPr>
        <p:spPr>
          <a:xfrm>
            <a:off x="1295400" y="304500"/>
            <a:ext cx="7460700" cy="914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7" name="Google Shape;157;p19"/>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158" name="Google Shape;158;p19"/>
          <p:cNvPicPr preferRelativeResize="0"/>
          <p:nvPr/>
        </p:nvPicPr>
        <p:blipFill>
          <a:blip r:embed="rId2">
            <a:alphaModFix/>
          </a:blip>
          <a:stretch>
            <a:fillRect/>
          </a:stretch>
        </p:blipFill>
        <p:spPr>
          <a:xfrm>
            <a:off x="219324" y="203200"/>
            <a:ext cx="847475" cy="863600"/>
          </a:xfrm>
          <a:prstGeom prst="rect">
            <a:avLst/>
          </a:prstGeom>
          <a:noFill/>
          <a:ln>
            <a:noFill/>
          </a:ln>
        </p:spPr>
      </p:pic>
      <p:sp>
        <p:nvSpPr>
          <p:cNvPr id="159" name="Google Shape;159;p19"/>
          <p:cNvSpPr txBox="1"/>
          <p:nvPr/>
        </p:nvSpPr>
        <p:spPr>
          <a:xfrm>
            <a:off x="909750" y="1739675"/>
            <a:ext cx="7324500" cy="4440600"/>
          </a:xfrm>
          <a:prstGeom prst="rect">
            <a:avLst/>
          </a:prstGeom>
          <a:solidFill>
            <a:srgbClr val="FFFFFF"/>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sz="1000">
              <a:solidFill>
                <a:srgbClr val="FFFFFF"/>
              </a:solidFill>
              <a:latin typeface="Avenir"/>
              <a:ea typeface="Avenir"/>
              <a:cs typeface="Avenir"/>
              <a:sym typeface="Aveni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160" name="Shape 160"/>
        <p:cNvGrpSpPr/>
        <p:nvPr/>
      </p:nvGrpSpPr>
      <p:grpSpPr>
        <a:xfrm>
          <a:off x="0" y="0"/>
          <a:ext cx="0" cy="0"/>
          <a:chOff x="0" y="0"/>
          <a:chExt cx="0" cy="0"/>
        </a:xfrm>
      </p:grpSpPr>
      <p:cxnSp>
        <p:nvCxnSpPr>
          <p:cNvPr id="161" name="Google Shape;161;p20"/>
          <p:cNvCxnSpPr/>
          <p:nvPr/>
        </p:nvCxnSpPr>
        <p:spPr>
          <a:xfrm>
            <a:off x="506700" y="1727200"/>
            <a:ext cx="331500" cy="0"/>
          </a:xfrm>
          <a:prstGeom prst="straightConnector1">
            <a:avLst/>
          </a:prstGeom>
          <a:noFill/>
          <a:ln cap="flat" cmpd="sng" w="38100">
            <a:solidFill>
              <a:srgbClr val="9FC5E8"/>
            </a:solidFill>
            <a:prstDash val="solid"/>
            <a:round/>
            <a:headEnd len="sm" w="sm" type="none"/>
            <a:tailEnd len="sm" w="sm" type="none"/>
          </a:ln>
        </p:spPr>
      </p:cxnSp>
      <p:sp>
        <p:nvSpPr>
          <p:cNvPr id="162" name="Google Shape;162;p20"/>
          <p:cNvSpPr txBox="1"/>
          <p:nvPr>
            <p:ph type="title"/>
          </p:nvPr>
        </p:nvSpPr>
        <p:spPr>
          <a:xfrm>
            <a:off x="1306800" y="3132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3" name="Google Shape;163;p20"/>
          <p:cNvSpPr txBox="1"/>
          <p:nvPr>
            <p:ph idx="1" type="body"/>
          </p:nvPr>
        </p:nvSpPr>
        <p:spPr>
          <a:xfrm>
            <a:off x="1371600" y="2114800"/>
            <a:ext cx="2808000" cy="357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500"/>
              </a:spcBef>
              <a:spcAft>
                <a:spcPts val="0"/>
              </a:spcAft>
              <a:buSzPts val="1200"/>
              <a:buChar char="○"/>
              <a:defRPr sz="1200"/>
            </a:lvl2pPr>
            <a:lvl3pPr indent="-304800" lvl="2" marL="1371600" rtl="0">
              <a:spcBef>
                <a:spcPts val="500"/>
              </a:spcBef>
              <a:spcAft>
                <a:spcPts val="0"/>
              </a:spcAft>
              <a:buSzPts val="1200"/>
              <a:buChar char="■"/>
              <a:defRPr sz="1200"/>
            </a:lvl3pPr>
            <a:lvl4pPr indent="-304800" lvl="3" marL="1828800" rtl="0">
              <a:spcBef>
                <a:spcPts val="500"/>
              </a:spcBef>
              <a:spcAft>
                <a:spcPts val="0"/>
              </a:spcAft>
              <a:buSzPts val="1200"/>
              <a:buChar char="●"/>
              <a:defRPr sz="1200"/>
            </a:lvl4pPr>
            <a:lvl5pPr indent="-304800" lvl="4" marL="2286000" rtl="0">
              <a:spcBef>
                <a:spcPts val="500"/>
              </a:spcBef>
              <a:spcAft>
                <a:spcPts val="0"/>
              </a:spcAft>
              <a:buSzPts val="1200"/>
              <a:buChar char="○"/>
              <a:defRPr sz="1200"/>
            </a:lvl5pPr>
            <a:lvl6pPr indent="-304800" lvl="5" marL="2743200" rtl="0">
              <a:spcBef>
                <a:spcPts val="500"/>
              </a:spcBef>
              <a:spcAft>
                <a:spcPts val="0"/>
              </a:spcAft>
              <a:buSzPts val="1200"/>
              <a:buChar char="■"/>
              <a:defRPr sz="1200"/>
            </a:lvl6pPr>
            <a:lvl7pPr indent="-304800" lvl="6" marL="3200400" rtl="0">
              <a:spcBef>
                <a:spcPts val="500"/>
              </a:spcBef>
              <a:spcAft>
                <a:spcPts val="0"/>
              </a:spcAft>
              <a:buSzPts val="1200"/>
              <a:buChar char="●"/>
              <a:defRPr sz="1200"/>
            </a:lvl7pPr>
            <a:lvl8pPr indent="-304800" lvl="7" marL="3657600" rtl="0">
              <a:spcBef>
                <a:spcPts val="500"/>
              </a:spcBef>
              <a:spcAft>
                <a:spcPts val="0"/>
              </a:spcAft>
              <a:buSzPts val="1200"/>
              <a:buChar char="○"/>
              <a:defRPr sz="1200"/>
            </a:lvl8pPr>
            <a:lvl9pPr indent="-304800" lvl="8" marL="4114800" rtl="0">
              <a:spcBef>
                <a:spcPts val="500"/>
              </a:spcBef>
              <a:spcAft>
                <a:spcPts val="500"/>
              </a:spcAft>
              <a:buSzPts val="1200"/>
              <a:buChar char="■"/>
              <a:defRPr sz="1200"/>
            </a:lvl9pPr>
          </a:lstStyle>
          <a:p/>
        </p:txBody>
      </p:sp>
      <p:sp>
        <p:nvSpPr>
          <p:cNvPr id="164" name="Google Shape;164;p20"/>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165" name="Google Shape;165;p20"/>
          <p:cNvPicPr preferRelativeResize="0"/>
          <p:nvPr/>
        </p:nvPicPr>
        <p:blipFill>
          <a:blip r:embed="rId2">
            <a:alphaModFix/>
          </a:blip>
          <a:stretch>
            <a:fillRect/>
          </a:stretch>
        </p:blipFill>
        <p:spPr>
          <a:xfrm>
            <a:off x="219324" y="203200"/>
            <a:ext cx="971550" cy="990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20" name="Shape 20"/>
        <p:cNvGrpSpPr/>
        <p:nvPr/>
      </p:nvGrpSpPr>
      <p:grpSpPr>
        <a:xfrm>
          <a:off x="0" y="0"/>
          <a:ext cx="0" cy="0"/>
          <a:chOff x="0" y="0"/>
          <a:chExt cx="0" cy="0"/>
        </a:xfrm>
      </p:grpSpPr>
      <p:pic>
        <p:nvPicPr>
          <p:cNvPr descr="Image" id="21" name="Google Shape;21;p3"/>
          <p:cNvPicPr preferRelativeResize="0"/>
          <p:nvPr/>
        </p:nvPicPr>
        <p:blipFill rotWithShape="1">
          <a:blip r:embed="rId2">
            <a:alphaModFix/>
          </a:blip>
          <a:srcRect b="0" l="2803" r="2794" t="0"/>
          <a:stretch/>
        </p:blipFill>
        <p:spPr>
          <a:xfrm>
            <a:off x="-92100" y="-31800"/>
            <a:ext cx="9236100" cy="6889800"/>
          </a:xfrm>
          <a:prstGeom prst="rect">
            <a:avLst/>
          </a:prstGeom>
          <a:noFill/>
          <a:ln>
            <a:noFill/>
          </a:ln>
        </p:spPr>
      </p:pic>
      <p:sp>
        <p:nvSpPr>
          <p:cNvPr id="22" name="Google Shape;22;p3"/>
          <p:cNvSpPr txBox="1"/>
          <p:nvPr/>
        </p:nvSpPr>
        <p:spPr>
          <a:xfrm>
            <a:off x="-95250" y="-38100"/>
            <a:ext cx="5260500" cy="69153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23" name="Google Shape;23;p3"/>
          <p:cNvSpPr txBox="1"/>
          <p:nvPr>
            <p:ph type="title"/>
          </p:nvPr>
        </p:nvSpPr>
        <p:spPr>
          <a:xfrm>
            <a:off x="381000" y="914400"/>
            <a:ext cx="4247100" cy="1295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24" name="Google Shape;24;p3"/>
          <p:cNvPicPr preferRelativeResize="0"/>
          <p:nvPr/>
        </p:nvPicPr>
        <p:blipFill>
          <a:blip r:embed="rId3">
            <a:alphaModFix/>
          </a:blip>
          <a:stretch>
            <a:fillRect/>
          </a:stretch>
        </p:blipFill>
        <p:spPr>
          <a:xfrm>
            <a:off x="7543800" y="203200"/>
            <a:ext cx="1447800" cy="1397000"/>
          </a:xfrm>
          <a:prstGeom prst="rect">
            <a:avLst/>
          </a:prstGeom>
          <a:noFill/>
          <a:ln>
            <a:noFill/>
          </a:ln>
        </p:spPr>
      </p:pic>
      <p:sp>
        <p:nvSpPr>
          <p:cNvPr id="25" name="Google Shape;25;p3"/>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
        <p:nvSpPr>
          <p:cNvPr id="26" name="Google Shape;26;p3"/>
          <p:cNvSpPr txBox="1"/>
          <p:nvPr/>
        </p:nvSpPr>
        <p:spPr>
          <a:xfrm>
            <a:off x="431390" y="2370223"/>
            <a:ext cx="3725100" cy="505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1" sz="2200">
              <a:solidFill>
                <a:srgbClr val="FFFFFF"/>
              </a:solidFill>
              <a:latin typeface="Montserrat ExtraLight"/>
              <a:ea typeface="Montserrat ExtraLight"/>
              <a:cs typeface="Montserrat ExtraLight"/>
              <a:sym typeface="Montserrat ExtraLight"/>
            </a:endParaRPr>
          </a:p>
        </p:txBody>
      </p:sp>
      <p:pic>
        <p:nvPicPr>
          <p:cNvPr id="27" name="Google Shape;27;p3"/>
          <p:cNvPicPr preferRelativeResize="0"/>
          <p:nvPr/>
        </p:nvPicPr>
        <p:blipFill rotWithShape="1">
          <a:blip r:embed="rId4">
            <a:alphaModFix/>
          </a:blip>
          <a:srcRect b="0" l="0" r="0" t="0"/>
          <a:stretch/>
        </p:blipFill>
        <p:spPr>
          <a:xfrm>
            <a:off x="431382" y="2227583"/>
            <a:ext cx="200918" cy="45207"/>
          </a:xfrm>
          <a:prstGeom prst="rect">
            <a:avLst/>
          </a:prstGeom>
          <a:noFill/>
          <a:ln>
            <a:noFill/>
          </a:ln>
        </p:spPr>
      </p:pic>
      <p:sp>
        <p:nvSpPr>
          <p:cNvPr id="28" name="Google Shape;28;p3"/>
          <p:cNvSpPr txBox="1"/>
          <p:nvPr>
            <p:ph idx="2" type="title"/>
          </p:nvPr>
        </p:nvSpPr>
        <p:spPr>
          <a:xfrm>
            <a:off x="381000" y="2743200"/>
            <a:ext cx="4247100" cy="12954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sz="1500"/>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9" name="Google Shape;29;p3"/>
          <p:cNvSpPr txBox="1"/>
          <p:nvPr>
            <p:ph idx="3" type="title"/>
          </p:nvPr>
        </p:nvSpPr>
        <p:spPr>
          <a:xfrm>
            <a:off x="2286000" y="4495800"/>
            <a:ext cx="2819400" cy="5334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sz="1500"/>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pic>
        <p:nvPicPr>
          <p:cNvPr id="30" name="Google Shape;30;p3"/>
          <p:cNvPicPr preferRelativeResize="0"/>
          <p:nvPr/>
        </p:nvPicPr>
        <p:blipFill>
          <a:blip r:embed="rId5">
            <a:alphaModFix/>
          </a:blip>
          <a:stretch>
            <a:fillRect/>
          </a:stretch>
        </p:blipFill>
        <p:spPr>
          <a:xfrm>
            <a:off x="2378134" y="5820400"/>
            <a:ext cx="6219351" cy="783600"/>
          </a:xfrm>
          <a:prstGeom prst="rect">
            <a:avLst/>
          </a:prstGeom>
          <a:noFill/>
          <a:ln>
            <a:noFill/>
          </a:ln>
          <a:effectLst>
            <a:outerShdw blurRad="185738" rotWithShape="0" algn="bl" dist="9525">
              <a:srgbClr val="000000"/>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2">
    <p:spTree>
      <p:nvGrpSpPr>
        <p:cNvPr id="166" name="Shape 166"/>
        <p:cNvGrpSpPr/>
        <p:nvPr/>
      </p:nvGrpSpPr>
      <p:grpSpPr>
        <a:xfrm>
          <a:off x="0" y="0"/>
          <a:ext cx="0" cy="0"/>
          <a:chOff x="0" y="0"/>
          <a:chExt cx="0" cy="0"/>
        </a:xfrm>
      </p:grpSpPr>
      <p:sp>
        <p:nvSpPr>
          <p:cNvPr id="167" name="Google Shape;167;p21"/>
          <p:cNvSpPr txBox="1"/>
          <p:nvPr>
            <p:ph type="title"/>
          </p:nvPr>
        </p:nvSpPr>
        <p:spPr>
          <a:xfrm>
            <a:off x="490250" y="701800"/>
            <a:ext cx="56187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68" name="Google Shape;168;p21"/>
          <p:cNvPicPr preferRelativeResize="0"/>
          <p:nvPr/>
        </p:nvPicPr>
        <p:blipFill>
          <a:blip r:embed="rId2">
            <a:alphaModFix/>
          </a:blip>
          <a:stretch>
            <a:fillRect/>
          </a:stretch>
        </p:blipFill>
        <p:spPr>
          <a:xfrm>
            <a:off x="6781800" y="2336800"/>
            <a:ext cx="1600200" cy="1600200"/>
          </a:xfrm>
          <a:prstGeom prst="rect">
            <a:avLst/>
          </a:prstGeom>
          <a:noFill/>
          <a:ln>
            <a:noFill/>
          </a:ln>
        </p:spPr>
      </p:pic>
      <p:sp>
        <p:nvSpPr>
          <p:cNvPr id="169" name="Google Shape;169;p21"/>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1">
  <p:cSld name="MAIN_POINT_2_1">
    <p:spTree>
      <p:nvGrpSpPr>
        <p:cNvPr id="170" name="Shape 170"/>
        <p:cNvGrpSpPr/>
        <p:nvPr/>
      </p:nvGrpSpPr>
      <p:grpSpPr>
        <a:xfrm>
          <a:off x="0" y="0"/>
          <a:ext cx="0" cy="0"/>
          <a:chOff x="0" y="0"/>
          <a:chExt cx="0" cy="0"/>
        </a:xfrm>
      </p:grpSpPr>
      <p:pic>
        <p:nvPicPr>
          <p:cNvPr id="171" name="Google Shape;171;p22"/>
          <p:cNvPicPr preferRelativeResize="0"/>
          <p:nvPr/>
        </p:nvPicPr>
        <p:blipFill rotWithShape="1">
          <a:blip r:embed="rId2">
            <a:alphaModFix/>
          </a:blip>
          <a:srcRect b="0" l="5563" r="5563" t="0"/>
          <a:stretch/>
        </p:blipFill>
        <p:spPr>
          <a:xfrm rot="-112">
            <a:off x="-47475" y="150"/>
            <a:ext cx="9201300" cy="6867300"/>
          </a:xfrm>
          <a:prstGeom prst="rect">
            <a:avLst/>
          </a:prstGeom>
          <a:noFill/>
          <a:ln>
            <a:noFill/>
          </a:ln>
        </p:spPr>
      </p:pic>
      <p:sp>
        <p:nvSpPr>
          <p:cNvPr id="172" name="Google Shape;172;p22"/>
          <p:cNvSpPr txBox="1"/>
          <p:nvPr/>
        </p:nvSpPr>
        <p:spPr>
          <a:xfrm>
            <a:off x="-76200" y="0"/>
            <a:ext cx="9220200" cy="6876900"/>
          </a:xfrm>
          <a:prstGeom prst="rect">
            <a:avLst/>
          </a:prstGeom>
          <a:solidFill>
            <a:srgbClr val="102644">
              <a:alpha val="419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173" name="Google Shape;173;p22"/>
          <p:cNvSpPr/>
          <p:nvPr/>
        </p:nvSpPr>
        <p:spPr>
          <a:xfrm>
            <a:off x="-47625" y="2353500"/>
            <a:ext cx="6006600" cy="1913700"/>
          </a:xfrm>
          <a:prstGeom prst="rect">
            <a:avLst/>
          </a:prstGeom>
          <a:solidFill>
            <a:srgbClr val="10264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Avenir"/>
              <a:buNone/>
            </a:pPr>
            <a:r>
              <a:t/>
            </a:r>
            <a:endParaRPr b="0" i="0" sz="1100" u="none" cap="none" strike="noStrike">
              <a:solidFill>
                <a:srgbClr val="102644"/>
              </a:solidFill>
              <a:latin typeface="Avenir"/>
              <a:ea typeface="Avenir"/>
              <a:cs typeface="Avenir"/>
              <a:sym typeface="Avenir"/>
            </a:endParaRPr>
          </a:p>
        </p:txBody>
      </p:sp>
      <p:sp>
        <p:nvSpPr>
          <p:cNvPr id="174" name="Google Shape;174;p22"/>
          <p:cNvSpPr txBox="1"/>
          <p:nvPr>
            <p:ph type="title"/>
          </p:nvPr>
        </p:nvSpPr>
        <p:spPr>
          <a:xfrm>
            <a:off x="304800" y="2362200"/>
            <a:ext cx="5804100" cy="1828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75" name="Google Shape;175;p22"/>
          <p:cNvPicPr preferRelativeResize="0"/>
          <p:nvPr/>
        </p:nvPicPr>
        <p:blipFill>
          <a:blip r:embed="rId3">
            <a:alphaModFix/>
          </a:blip>
          <a:stretch>
            <a:fillRect/>
          </a:stretch>
        </p:blipFill>
        <p:spPr>
          <a:xfrm>
            <a:off x="533400" y="381000"/>
            <a:ext cx="1600200" cy="1600200"/>
          </a:xfrm>
          <a:prstGeom prst="rect">
            <a:avLst/>
          </a:prstGeom>
          <a:noFill/>
          <a:ln>
            <a:noFill/>
          </a:ln>
        </p:spPr>
      </p:pic>
      <p:sp>
        <p:nvSpPr>
          <p:cNvPr id="176" name="Google Shape;176;p22"/>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177" name="Google Shape;177;p22"/>
          <p:cNvPicPr preferRelativeResize="0"/>
          <p:nvPr/>
        </p:nvPicPr>
        <p:blipFill>
          <a:blip r:embed="rId4">
            <a:alphaModFix/>
          </a:blip>
          <a:stretch>
            <a:fillRect/>
          </a:stretch>
        </p:blipFill>
        <p:spPr>
          <a:xfrm>
            <a:off x="1930209" y="5668675"/>
            <a:ext cx="6219351" cy="7836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1 1">
  <p:cSld name="MAIN_POINT_2_1_1">
    <p:spTree>
      <p:nvGrpSpPr>
        <p:cNvPr id="178" name="Shape 178"/>
        <p:cNvGrpSpPr/>
        <p:nvPr/>
      </p:nvGrpSpPr>
      <p:grpSpPr>
        <a:xfrm>
          <a:off x="0" y="0"/>
          <a:ext cx="0" cy="0"/>
          <a:chOff x="0" y="0"/>
          <a:chExt cx="0" cy="0"/>
        </a:xfrm>
      </p:grpSpPr>
      <p:sp>
        <p:nvSpPr>
          <p:cNvPr id="179" name="Google Shape;179;p23"/>
          <p:cNvSpPr txBox="1"/>
          <p:nvPr>
            <p:ph type="title"/>
          </p:nvPr>
        </p:nvSpPr>
        <p:spPr>
          <a:xfrm>
            <a:off x="304800" y="2362200"/>
            <a:ext cx="5804100" cy="1828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80" name="Google Shape;180;p23"/>
          <p:cNvPicPr preferRelativeResize="0"/>
          <p:nvPr/>
        </p:nvPicPr>
        <p:blipFill>
          <a:blip r:embed="rId2">
            <a:alphaModFix/>
          </a:blip>
          <a:stretch>
            <a:fillRect/>
          </a:stretch>
        </p:blipFill>
        <p:spPr>
          <a:xfrm>
            <a:off x="533400" y="381000"/>
            <a:ext cx="1600200" cy="1600200"/>
          </a:xfrm>
          <a:prstGeom prst="rect">
            <a:avLst/>
          </a:prstGeom>
          <a:noFill/>
          <a:ln>
            <a:noFill/>
          </a:ln>
        </p:spPr>
      </p:pic>
      <p:sp>
        <p:nvSpPr>
          <p:cNvPr id="181" name="Google Shape;181;p23"/>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82" name="Shape 182"/>
        <p:cNvGrpSpPr/>
        <p:nvPr/>
      </p:nvGrpSpPr>
      <p:grpSpPr>
        <a:xfrm>
          <a:off x="0" y="0"/>
          <a:ext cx="0" cy="0"/>
          <a:chOff x="0" y="0"/>
          <a:chExt cx="0" cy="0"/>
        </a:xfrm>
      </p:grpSpPr>
      <p:sp>
        <p:nvSpPr>
          <p:cNvPr id="183" name="Google Shape;183;p24"/>
          <p:cNvSpPr/>
          <p:nvPr/>
        </p:nvSpPr>
        <p:spPr>
          <a:xfrm>
            <a:off x="4572000" y="0"/>
            <a:ext cx="4572000" cy="6603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4" name="Google Shape;184;p24"/>
          <p:cNvCxnSpPr/>
          <p:nvPr/>
        </p:nvCxnSpPr>
        <p:spPr>
          <a:xfrm>
            <a:off x="5029675" y="5994004"/>
            <a:ext cx="540900" cy="0"/>
          </a:xfrm>
          <a:prstGeom prst="straightConnector1">
            <a:avLst/>
          </a:prstGeom>
          <a:noFill/>
          <a:ln cap="flat" cmpd="sng" w="38100">
            <a:solidFill>
              <a:srgbClr val="9FC5E8"/>
            </a:solidFill>
            <a:prstDash val="solid"/>
            <a:round/>
            <a:headEnd len="sm" w="sm" type="none"/>
            <a:tailEnd len="sm" w="sm" type="none"/>
          </a:ln>
        </p:spPr>
      </p:cxnSp>
      <p:sp>
        <p:nvSpPr>
          <p:cNvPr id="185" name="Google Shape;185;p24"/>
          <p:cNvSpPr txBox="1"/>
          <p:nvPr>
            <p:ph type="title"/>
          </p:nvPr>
        </p:nvSpPr>
        <p:spPr>
          <a:xfrm>
            <a:off x="265500" y="1612100"/>
            <a:ext cx="4045200" cy="2008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86" name="Google Shape;186;p24"/>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187" name="Google Shape;187;p24"/>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500"/>
              </a:spcBef>
              <a:spcAft>
                <a:spcPts val="0"/>
              </a:spcAft>
              <a:buSzPts val="1400"/>
              <a:buChar char="○"/>
              <a:defRPr/>
            </a:lvl2pPr>
            <a:lvl3pPr indent="-317500" lvl="2" marL="1371600" rtl="0">
              <a:spcBef>
                <a:spcPts val="500"/>
              </a:spcBef>
              <a:spcAft>
                <a:spcPts val="0"/>
              </a:spcAft>
              <a:buSzPts val="1400"/>
              <a:buChar char="■"/>
              <a:defRPr/>
            </a:lvl3pPr>
            <a:lvl4pPr indent="-317500" lvl="3" marL="1828800" rtl="0">
              <a:spcBef>
                <a:spcPts val="500"/>
              </a:spcBef>
              <a:spcAft>
                <a:spcPts val="0"/>
              </a:spcAft>
              <a:buSzPts val="1400"/>
              <a:buChar char="●"/>
              <a:defRPr/>
            </a:lvl4pPr>
            <a:lvl5pPr indent="-317500" lvl="4" marL="2286000" rtl="0">
              <a:spcBef>
                <a:spcPts val="500"/>
              </a:spcBef>
              <a:spcAft>
                <a:spcPts val="0"/>
              </a:spcAft>
              <a:buSzPts val="1400"/>
              <a:buChar char="○"/>
              <a:defRPr/>
            </a:lvl5pPr>
            <a:lvl6pPr indent="-317500" lvl="5" marL="2743200" rtl="0">
              <a:spcBef>
                <a:spcPts val="500"/>
              </a:spcBef>
              <a:spcAft>
                <a:spcPts val="0"/>
              </a:spcAft>
              <a:buSzPts val="1400"/>
              <a:buChar char="■"/>
              <a:defRPr/>
            </a:lvl6pPr>
            <a:lvl7pPr indent="-317500" lvl="6" marL="3200400" rtl="0">
              <a:spcBef>
                <a:spcPts val="500"/>
              </a:spcBef>
              <a:spcAft>
                <a:spcPts val="0"/>
              </a:spcAft>
              <a:buSzPts val="1400"/>
              <a:buChar char="●"/>
              <a:defRPr/>
            </a:lvl7pPr>
            <a:lvl8pPr indent="-317500" lvl="7" marL="3657600" rtl="0">
              <a:spcBef>
                <a:spcPts val="500"/>
              </a:spcBef>
              <a:spcAft>
                <a:spcPts val="0"/>
              </a:spcAft>
              <a:buSzPts val="1400"/>
              <a:buChar char="○"/>
              <a:defRPr/>
            </a:lvl8pPr>
            <a:lvl9pPr indent="-317500" lvl="8" marL="4114800" rtl="0">
              <a:spcBef>
                <a:spcPts val="500"/>
              </a:spcBef>
              <a:spcAft>
                <a:spcPts val="500"/>
              </a:spcAft>
              <a:buSzPts val="1400"/>
              <a:buChar char="■"/>
              <a:defRPr/>
            </a:lvl9pPr>
          </a:lstStyle>
          <a:p/>
        </p:txBody>
      </p:sp>
      <p:pic>
        <p:nvPicPr>
          <p:cNvPr id="188" name="Google Shape;188;p24"/>
          <p:cNvPicPr preferRelativeResize="0"/>
          <p:nvPr/>
        </p:nvPicPr>
        <p:blipFill>
          <a:blip r:embed="rId2">
            <a:alphaModFix/>
          </a:blip>
          <a:stretch>
            <a:fillRect/>
          </a:stretch>
        </p:blipFill>
        <p:spPr>
          <a:xfrm>
            <a:off x="1678500" y="4876800"/>
            <a:ext cx="1219200" cy="1219200"/>
          </a:xfrm>
          <a:prstGeom prst="rect">
            <a:avLst/>
          </a:prstGeom>
          <a:noFill/>
          <a:ln>
            <a:noFill/>
          </a:ln>
        </p:spPr>
      </p:pic>
      <p:sp>
        <p:nvSpPr>
          <p:cNvPr id="189" name="Google Shape;189;p24"/>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190" name="Shape 190"/>
        <p:cNvGrpSpPr/>
        <p:nvPr/>
      </p:nvGrpSpPr>
      <p:grpSpPr>
        <a:xfrm>
          <a:off x="0" y="0"/>
          <a:ext cx="0" cy="0"/>
          <a:chOff x="0" y="0"/>
          <a:chExt cx="0" cy="0"/>
        </a:xfrm>
      </p:grpSpPr>
      <p:sp>
        <p:nvSpPr>
          <p:cNvPr id="191" name="Google Shape;191;p25"/>
          <p:cNvSpPr txBox="1"/>
          <p:nvPr>
            <p:ph idx="1" type="body"/>
          </p:nvPr>
        </p:nvSpPr>
        <p:spPr>
          <a:xfrm>
            <a:off x="319500" y="5644967"/>
            <a:ext cx="5998800" cy="7983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pic>
        <p:nvPicPr>
          <p:cNvPr id="192" name="Google Shape;192;p25"/>
          <p:cNvPicPr preferRelativeResize="0"/>
          <p:nvPr/>
        </p:nvPicPr>
        <p:blipFill>
          <a:blip r:embed="rId2">
            <a:alphaModFix/>
          </a:blip>
          <a:stretch>
            <a:fillRect/>
          </a:stretch>
        </p:blipFill>
        <p:spPr>
          <a:xfrm>
            <a:off x="381000" y="3352800"/>
            <a:ext cx="1600200" cy="1600200"/>
          </a:xfrm>
          <a:prstGeom prst="rect">
            <a:avLst/>
          </a:prstGeom>
          <a:noFill/>
          <a:ln>
            <a:noFill/>
          </a:ln>
        </p:spPr>
      </p:pic>
      <p:sp>
        <p:nvSpPr>
          <p:cNvPr id="193" name="Google Shape;193;p25"/>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194" name="Shape 194"/>
        <p:cNvGrpSpPr/>
        <p:nvPr/>
      </p:nvGrpSpPr>
      <p:grpSpPr>
        <a:xfrm>
          <a:off x="0" y="0"/>
          <a:ext cx="0" cy="0"/>
          <a:chOff x="0" y="0"/>
          <a:chExt cx="0" cy="0"/>
        </a:xfrm>
      </p:grpSpPr>
      <p:sp>
        <p:nvSpPr>
          <p:cNvPr id="195" name="Google Shape;195;p26"/>
          <p:cNvSpPr txBox="1"/>
          <p:nvPr>
            <p:ph hasCustomPrompt="1" type="title"/>
          </p:nvPr>
        </p:nvSpPr>
        <p:spPr>
          <a:xfrm>
            <a:off x="387900" y="1536600"/>
            <a:ext cx="8368200" cy="205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196" name="Google Shape;196;p26"/>
          <p:cNvSpPr txBox="1"/>
          <p:nvPr>
            <p:ph idx="1" type="body"/>
          </p:nvPr>
        </p:nvSpPr>
        <p:spPr>
          <a:xfrm>
            <a:off x="387900" y="3892600"/>
            <a:ext cx="8368200" cy="1428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500"/>
              </a:spcBef>
              <a:spcAft>
                <a:spcPts val="0"/>
              </a:spcAft>
              <a:buSzPts val="1400"/>
              <a:buChar char="○"/>
              <a:defRPr/>
            </a:lvl2pPr>
            <a:lvl3pPr indent="-317500" lvl="2" marL="1371600" rtl="0" algn="ctr">
              <a:spcBef>
                <a:spcPts val="500"/>
              </a:spcBef>
              <a:spcAft>
                <a:spcPts val="0"/>
              </a:spcAft>
              <a:buSzPts val="1400"/>
              <a:buChar char="■"/>
              <a:defRPr/>
            </a:lvl3pPr>
            <a:lvl4pPr indent="-317500" lvl="3" marL="1828800" rtl="0" algn="ctr">
              <a:spcBef>
                <a:spcPts val="500"/>
              </a:spcBef>
              <a:spcAft>
                <a:spcPts val="0"/>
              </a:spcAft>
              <a:buSzPts val="1400"/>
              <a:buChar char="●"/>
              <a:defRPr/>
            </a:lvl4pPr>
            <a:lvl5pPr indent="-317500" lvl="4" marL="2286000" rtl="0" algn="ctr">
              <a:spcBef>
                <a:spcPts val="500"/>
              </a:spcBef>
              <a:spcAft>
                <a:spcPts val="0"/>
              </a:spcAft>
              <a:buSzPts val="1400"/>
              <a:buChar char="○"/>
              <a:defRPr/>
            </a:lvl5pPr>
            <a:lvl6pPr indent="-317500" lvl="5" marL="2743200" rtl="0" algn="ctr">
              <a:spcBef>
                <a:spcPts val="500"/>
              </a:spcBef>
              <a:spcAft>
                <a:spcPts val="0"/>
              </a:spcAft>
              <a:buSzPts val="1400"/>
              <a:buChar char="■"/>
              <a:defRPr/>
            </a:lvl6pPr>
            <a:lvl7pPr indent="-317500" lvl="6" marL="3200400" rtl="0" algn="ctr">
              <a:spcBef>
                <a:spcPts val="500"/>
              </a:spcBef>
              <a:spcAft>
                <a:spcPts val="0"/>
              </a:spcAft>
              <a:buSzPts val="1400"/>
              <a:buChar char="●"/>
              <a:defRPr/>
            </a:lvl7pPr>
            <a:lvl8pPr indent="-317500" lvl="7" marL="3657600" rtl="0" algn="ctr">
              <a:spcBef>
                <a:spcPts val="500"/>
              </a:spcBef>
              <a:spcAft>
                <a:spcPts val="0"/>
              </a:spcAft>
              <a:buSzPts val="1400"/>
              <a:buChar char="○"/>
              <a:defRPr/>
            </a:lvl8pPr>
            <a:lvl9pPr indent="-317500" lvl="8" marL="4114800" rtl="0" algn="ctr">
              <a:spcBef>
                <a:spcPts val="500"/>
              </a:spcBef>
              <a:spcAft>
                <a:spcPts val="500"/>
              </a:spcAft>
              <a:buSzPts val="1400"/>
              <a:buChar char="■"/>
              <a:defRPr/>
            </a:lvl9pPr>
          </a:lstStyle>
          <a:p/>
        </p:txBody>
      </p:sp>
      <p:pic>
        <p:nvPicPr>
          <p:cNvPr id="197" name="Google Shape;197;p26"/>
          <p:cNvPicPr preferRelativeResize="0"/>
          <p:nvPr/>
        </p:nvPicPr>
        <p:blipFill>
          <a:blip r:embed="rId2">
            <a:alphaModFix/>
          </a:blip>
          <a:stretch>
            <a:fillRect/>
          </a:stretch>
        </p:blipFill>
        <p:spPr>
          <a:xfrm>
            <a:off x="323850" y="304800"/>
            <a:ext cx="1276350" cy="1295400"/>
          </a:xfrm>
          <a:prstGeom prst="rect">
            <a:avLst/>
          </a:prstGeom>
          <a:noFill/>
          <a:ln>
            <a:noFill/>
          </a:ln>
        </p:spPr>
      </p:pic>
      <p:sp>
        <p:nvSpPr>
          <p:cNvPr id="198" name="Google Shape;198;p26"/>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199" name="Shape 199"/>
        <p:cNvGrpSpPr/>
        <p:nvPr/>
      </p:nvGrpSpPr>
      <p:grpSpPr>
        <a:xfrm>
          <a:off x="0" y="0"/>
          <a:ext cx="0" cy="0"/>
          <a:chOff x="0" y="0"/>
          <a:chExt cx="0" cy="0"/>
        </a:xfrm>
      </p:grpSpPr>
      <p:sp>
        <p:nvSpPr>
          <p:cNvPr id="200" name="Google Shape;200;p27"/>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201" name="Shape 201"/>
        <p:cNvGrpSpPr/>
        <p:nvPr/>
      </p:nvGrpSpPr>
      <p:grpSpPr>
        <a:xfrm>
          <a:off x="0" y="0"/>
          <a:ext cx="0" cy="0"/>
          <a:chOff x="0" y="0"/>
          <a:chExt cx="0" cy="0"/>
        </a:xfrm>
      </p:grpSpPr>
      <p:sp>
        <p:nvSpPr>
          <p:cNvPr id="202" name="Google Shape;202;p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03" name="Google Shape;203;p28"/>
          <p:cNvSpPr/>
          <p:nvPr/>
        </p:nvSpPr>
        <p:spPr>
          <a:xfrm>
            <a:off x="0" y="0"/>
            <a:ext cx="9144000" cy="667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id="204" name="Google Shape;204;p28"/>
          <p:cNvPicPr preferRelativeResize="0"/>
          <p:nvPr/>
        </p:nvPicPr>
        <p:blipFill rotWithShape="1">
          <a:blip r:embed="rId2">
            <a:alphaModFix/>
          </a:blip>
          <a:srcRect b="0" l="16436" r="0" t="0"/>
          <a:stretch/>
        </p:blipFill>
        <p:spPr>
          <a:xfrm>
            <a:off x="-2524" y="1828193"/>
            <a:ext cx="4461300" cy="5022900"/>
          </a:xfrm>
          <a:prstGeom prst="rect">
            <a:avLst/>
          </a:prstGeom>
          <a:noFill/>
          <a:ln>
            <a:noFill/>
          </a:ln>
        </p:spPr>
      </p:pic>
      <p:pic>
        <p:nvPicPr>
          <p:cNvPr descr="Image" id="205" name="Google Shape;205;p28"/>
          <p:cNvPicPr preferRelativeResize="0"/>
          <p:nvPr/>
        </p:nvPicPr>
        <p:blipFill rotWithShape="1">
          <a:blip r:embed="rId3">
            <a:alphaModFix/>
          </a:blip>
          <a:srcRect b="23767" l="0" r="33752" t="14128"/>
          <a:stretch/>
        </p:blipFill>
        <p:spPr>
          <a:xfrm>
            <a:off x="0" y="2057234"/>
            <a:ext cx="4235400" cy="2707800"/>
          </a:xfrm>
          <a:prstGeom prst="rect">
            <a:avLst/>
          </a:prstGeom>
          <a:noFill/>
          <a:ln>
            <a:noFill/>
          </a:ln>
        </p:spPr>
      </p:pic>
      <p:pic>
        <p:nvPicPr>
          <p:cNvPr descr="Logo&#10;&#10;Description automatically generated" id="206" name="Google Shape;206;p28"/>
          <p:cNvPicPr preferRelativeResize="0"/>
          <p:nvPr/>
        </p:nvPicPr>
        <p:blipFill rotWithShape="1">
          <a:blip r:embed="rId4">
            <a:alphaModFix/>
          </a:blip>
          <a:srcRect b="0" l="0" r="0" t="0"/>
          <a:stretch/>
        </p:blipFill>
        <p:spPr>
          <a:xfrm>
            <a:off x="75952" y="2201884"/>
            <a:ext cx="609375" cy="609375"/>
          </a:xfrm>
          <a:prstGeom prst="rect">
            <a:avLst/>
          </a:prstGeom>
          <a:noFill/>
          <a:ln>
            <a:noFill/>
          </a:ln>
        </p:spPr>
      </p:pic>
      <p:sp>
        <p:nvSpPr>
          <p:cNvPr id="207" name="Google Shape;207;p28"/>
          <p:cNvSpPr txBox="1"/>
          <p:nvPr>
            <p:ph type="title"/>
          </p:nvPr>
        </p:nvSpPr>
        <p:spPr>
          <a:xfrm>
            <a:off x="4724400" y="1524000"/>
            <a:ext cx="3505200" cy="1143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02644"/>
              </a:buClr>
              <a:buSzPts val="3200"/>
              <a:buNone/>
              <a:defRPr sz="32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208" name="Google Shape;208;p28"/>
          <p:cNvSpPr txBox="1"/>
          <p:nvPr>
            <p:ph idx="2" type="title"/>
          </p:nvPr>
        </p:nvSpPr>
        <p:spPr>
          <a:xfrm>
            <a:off x="4724400" y="2743200"/>
            <a:ext cx="3733800" cy="3733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300"/>
              <a:buNone/>
              <a:defRPr sz="1300">
                <a:solidFill>
                  <a:srgbClr val="102644"/>
                </a:solidFill>
              </a:defRPr>
            </a:lvl1pPr>
            <a:lvl2pPr lvl="1" rtl="0">
              <a:spcBef>
                <a:spcPts val="0"/>
              </a:spcBef>
              <a:spcAft>
                <a:spcPts val="0"/>
              </a:spcAft>
              <a:buClr>
                <a:srgbClr val="102644"/>
              </a:buClr>
              <a:buSzPts val="1300"/>
              <a:buNone/>
              <a:defRPr sz="1300">
                <a:solidFill>
                  <a:srgbClr val="102644"/>
                </a:solidFill>
              </a:defRPr>
            </a:lvl2pPr>
            <a:lvl3pPr lvl="2" rtl="0">
              <a:spcBef>
                <a:spcPts val="0"/>
              </a:spcBef>
              <a:spcAft>
                <a:spcPts val="0"/>
              </a:spcAft>
              <a:buClr>
                <a:srgbClr val="102644"/>
              </a:buClr>
              <a:buSzPts val="1300"/>
              <a:buNone/>
              <a:defRPr sz="1300">
                <a:solidFill>
                  <a:srgbClr val="102644"/>
                </a:solidFill>
              </a:defRPr>
            </a:lvl3pPr>
            <a:lvl4pPr lvl="3" rtl="0">
              <a:spcBef>
                <a:spcPts val="0"/>
              </a:spcBef>
              <a:spcAft>
                <a:spcPts val="0"/>
              </a:spcAft>
              <a:buClr>
                <a:srgbClr val="102644"/>
              </a:buClr>
              <a:buSzPts val="1300"/>
              <a:buNone/>
              <a:defRPr sz="1300">
                <a:solidFill>
                  <a:srgbClr val="102644"/>
                </a:solidFill>
              </a:defRPr>
            </a:lvl4pPr>
            <a:lvl5pPr lvl="4" rtl="0">
              <a:spcBef>
                <a:spcPts val="0"/>
              </a:spcBef>
              <a:spcAft>
                <a:spcPts val="0"/>
              </a:spcAft>
              <a:buClr>
                <a:srgbClr val="102644"/>
              </a:buClr>
              <a:buSzPts val="1300"/>
              <a:buNone/>
              <a:defRPr sz="1300">
                <a:solidFill>
                  <a:srgbClr val="102644"/>
                </a:solidFill>
              </a:defRPr>
            </a:lvl5pPr>
            <a:lvl6pPr lvl="5" rtl="0">
              <a:spcBef>
                <a:spcPts val="0"/>
              </a:spcBef>
              <a:spcAft>
                <a:spcPts val="0"/>
              </a:spcAft>
              <a:buClr>
                <a:srgbClr val="102644"/>
              </a:buClr>
              <a:buSzPts val="1300"/>
              <a:buNone/>
              <a:defRPr sz="1300">
                <a:solidFill>
                  <a:srgbClr val="102644"/>
                </a:solidFill>
              </a:defRPr>
            </a:lvl6pPr>
            <a:lvl7pPr lvl="6" rtl="0">
              <a:spcBef>
                <a:spcPts val="0"/>
              </a:spcBef>
              <a:spcAft>
                <a:spcPts val="0"/>
              </a:spcAft>
              <a:buClr>
                <a:srgbClr val="102644"/>
              </a:buClr>
              <a:buSzPts val="1300"/>
              <a:buNone/>
              <a:defRPr sz="1300">
                <a:solidFill>
                  <a:srgbClr val="102644"/>
                </a:solidFill>
              </a:defRPr>
            </a:lvl7pPr>
            <a:lvl8pPr lvl="7" rtl="0">
              <a:spcBef>
                <a:spcPts val="0"/>
              </a:spcBef>
              <a:spcAft>
                <a:spcPts val="0"/>
              </a:spcAft>
              <a:buClr>
                <a:srgbClr val="102644"/>
              </a:buClr>
              <a:buSzPts val="1300"/>
              <a:buNone/>
              <a:defRPr sz="1300">
                <a:solidFill>
                  <a:srgbClr val="102644"/>
                </a:solidFill>
              </a:defRPr>
            </a:lvl8pPr>
            <a:lvl9pPr lvl="8" rtl="0">
              <a:spcBef>
                <a:spcPts val="0"/>
              </a:spcBef>
              <a:spcAft>
                <a:spcPts val="0"/>
              </a:spcAft>
              <a:buClr>
                <a:srgbClr val="102644"/>
              </a:buClr>
              <a:buSzPts val="1300"/>
              <a:buNone/>
              <a:defRPr sz="1300">
                <a:solidFill>
                  <a:srgbClr val="102644"/>
                </a:solidFill>
              </a:defRPr>
            </a:lvl9pPr>
          </a:lstStyle>
          <a:p/>
        </p:txBody>
      </p:sp>
      <p:pic>
        <p:nvPicPr>
          <p:cNvPr id="209" name="Google Shape;209;p28"/>
          <p:cNvPicPr preferRelativeResize="0"/>
          <p:nvPr/>
        </p:nvPicPr>
        <p:blipFill>
          <a:blip r:embed="rId5">
            <a:alphaModFix/>
          </a:blip>
          <a:stretch>
            <a:fillRect/>
          </a:stretch>
        </p:blipFill>
        <p:spPr>
          <a:xfrm>
            <a:off x="7924800" y="203200"/>
            <a:ext cx="1066800" cy="1016000"/>
          </a:xfrm>
          <a:prstGeom prst="rect">
            <a:avLst/>
          </a:prstGeom>
          <a:noFill/>
          <a:ln>
            <a:noFill/>
          </a:ln>
        </p:spPr>
      </p:pic>
      <p:sp>
        <p:nvSpPr>
          <p:cNvPr id="210" name="Google Shape;210;p28"/>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2">
  <p:cSld name="BLANK_1_1_2">
    <p:spTree>
      <p:nvGrpSpPr>
        <p:cNvPr id="211" name="Shape 211"/>
        <p:cNvGrpSpPr/>
        <p:nvPr/>
      </p:nvGrpSpPr>
      <p:grpSpPr>
        <a:xfrm>
          <a:off x="0" y="0"/>
          <a:ext cx="0" cy="0"/>
          <a:chOff x="0" y="0"/>
          <a:chExt cx="0" cy="0"/>
        </a:xfrm>
      </p:grpSpPr>
      <p:sp>
        <p:nvSpPr>
          <p:cNvPr id="212" name="Google Shape;212;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13" name="Google Shape;213;p29"/>
          <p:cNvSpPr/>
          <p:nvPr/>
        </p:nvSpPr>
        <p:spPr>
          <a:xfrm>
            <a:off x="0" y="0"/>
            <a:ext cx="9144000" cy="667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txBox="1"/>
          <p:nvPr>
            <p:ph type="title"/>
          </p:nvPr>
        </p:nvSpPr>
        <p:spPr>
          <a:xfrm>
            <a:off x="306400" y="1524000"/>
            <a:ext cx="3505200" cy="1143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02644"/>
              </a:buClr>
              <a:buSzPts val="3200"/>
              <a:buNone/>
              <a:defRPr sz="32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215" name="Google Shape;215;p29"/>
          <p:cNvSpPr txBox="1"/>
          <p:nvPr>
            <p:ph idx="2" type="title"/>
          </p:nvPr>
        </p:nvSpPr>
        <p:spPr>
          <a:xfrm>
            <a:off x="306400" y="2743200"/>
            <a:ext cx="3733800" cy="3733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300"/>
              <a:buNone/>
              <a:defRPr sz="1300">
                <a:solidFill>
                  <a:srgbClr val="102644"/>
                </a:solidFill>
              </a:defRPr>
            </a:lvl1pPr>
            <a:lvl2pPr lvl="1" rtl="0">
              <a:spcBef>
                <a:spcPts val="0"/>
              </a:spcBef>
              <a:spcAft>
                <a:spcPts val="0"/>
              </a:spcAft>
              <a:buClr>
                <a:srgbClr val="102644"/>
              </a:buClr>
              <a:buSzPts val="1300"/>
              <a:buNone/>
              <a:defRPr sz="1300">
                <a:solidFill>
                  <a:srgbClr val="102644"/>
                </a:solidFill>
              </a:defRPr>
            </a:lvl2pPr>
            <a:lvl3pPr lvl="2" rtl="0">
              <a:spcBef>
                <a:spcPts val="0"/>
              </a:spcBef>
              <a:spcAft>
                <a:spcPts val="0"/>
              </a:spcAft>
              <a:buClr>
                <a:srgbClr val="102644"/>
              </a:buClr>
              <a:buSzPts val="1300"/>
              <a:buNone/>
              <a:defRPr sz="1300">
                <a:solidFill>
                  <a:srgbClr val="102644"/>
                </a:solidFill>
              </a:defRPr>
            </a:lvl3pPr>
            <a:lvl4pPr lvl="3" rtl="0">
              <a:spcBef>
                <a:spcPts val="0"/>
              </a:spcBef>
              <a:spcAft>
                <a:spcPts val="0"/>
              </a:spcAft>
              <a:buClr>
                <a:srgbClr val="102644"/>
              </a:buClr>
              <a:buSzPts val="1300"/>
              <a:buNone/>
              <a:defRPr sz="1300">
                <a:solidFill>
                  <a:srgbClr val="102644"/>
                </a:solidFill>
              </a:defRPr>
            </a:lvl4pPr>
            <a:lvl5pPr lvl="4" rtl="0">
              <a:spcBef>
                <a:spcPts val="0"/>
              </a:spcBef>
              <a:spcAft>
                <a:spcPts val="0"/>
              </a:spcAft>
              <a:buClr>
                <a:srgbClr val="102644"/>
              </a:buClr>
              <a:buSzPts val="1300"/>
              <a:buNone/>
              <a:defRPr sz="1300">
                <a:solidFill>
                  <a:srgbClr val="102644"/>
                </a:solidFill>
              </a:defRPr>
            </a:lvl5pPr>
            <a:lvl6pPr lvl="5" rtl="0">
              <a:spcBef>
                <a:spcPts val="0"/>
              </a:spcBef>
              <a:spcAft>
                <a:spcPts val="0"/>
              </a:spcAft>
              <a:buClr>
                <a:srgbClr val="102644"/>
              </a:buClr>
              <a:buSzPts val="1300"/>
              <a:buNone/>
              <a:defRPr sz="1300">
                <a:solidFill>
                  <a:srgbClr val="102644"/>
                </a:solidFill>
              </a:defRPr>
            </a:lvl6pPr>
            <a:lvl7pPr lvl="6" rtl="0">
              <a:spcBef>
                <a:spcPts val="0"/>
              </a:spcBef>
              <a:spcAft>
                <a:spcPts val="0"/>
              </a:spcAft>
              <a:buClr>
                <a:srgbClr val="102644"/>
              </a:buClr>
              <a:buSzPts val="1300"/>
              <a:buNone/>
              <a:defRPr sz="1300">
                <a:solidFill>
                  <a:srgbClr val="102644"/>
                </a:solidFill>
              </a:defRPr>
            </a:lvl7pPr>
            <a:lvl8pPr lvl="7" rtl="0">
              <a:spcBef>
                <a:spcPts val="0"/>
              </a:spcBef>
              <a:spcAft>
                <a:spcPts val="0"/>
              </a:spcAft>
              <a:buClr>
                <a:srgbClr val="102644"/>
              </a:buClr>
              <a:buSzPts val="1300"/>
              <a:buNone/>
              <a:defRPr sz="1300">
                <a:solidFill>
                  <a:srgbClr val="102644"/>
                </a:solidFill>
              </a:defRPr>
            </a:lvl8pPr>
            <a:lvl9pPr lvl="8" rtl="0">
              <a:spcBef>
                <a:spcPts val="0"/>
              </a:spcBef>
              <a:spcAft>
                <a:spcPts val="0"/>
              </a:spcAft>
              <a:buClr>
                <a:srgbClr val="102644"/>
              </a:buClr>
              <a:buSzPts val="1300"/>
              <a:buNone/>
              <a:defRPr sz="1300">
                <a:solidFill>
                  <a:srgbClr val="102644"/>
                </a:solidFill>
              </a:defRPr>
            </a:lvl9pPr>
          </a:lstStyle>
          <a:p/>
        </p:txBody>
      </p:sp>
      <p:pic>
        <p:nvPicPr>
          <p:cNvPr id="216" name="Google Shape;216;p29"/>
          <p:cNvPicPr preferRelativeResize="0"/>
          <p:nvPr/>
        </p:nvPicPr>
        <p:blipFill>
          <a:blip r:embed="rId2">
            <a:alphaModFix/>
          </a:blip>
          <a:stretch>
            <a:fillRect/>
          </a:stretch>
        </p:blipFill>
        <p:spPr>
          <a:xfrm>
            <a:off x="7924800" y="203200"/>
            <a:ext cx="1066800" cy="1016000"/>
          </a:xfrm>
          <a:prstGeom prst="rect">
            <a:avLst/>
          </a:prstGeom>
          <a:noFill/>
          <a:ln>
            <a:noFill/>
          </a:ln>
        </p:spPr>
      </p:pic>
      <p:sp>
        <p:nvSpPr>
          <p:cNvPr id="217" name="Google Shape;217;p29"/>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1_1_1">
    <p:spTree>
      <p:nvGrpSpPr>
        <p:cNvPr id="218" name="Shape 218"/>
        <p:cNvGrpSpPr/>
        <p:nvPr/>
      </p:nvGrpSpPr>
      <p:grpSpPr>
        <a:xfrm>
          <a:off x="0" y="0"/>
          <a:ext cx="0" cy="0"/>
          <a:chOff x="0" y="0"/>
          <a:chExt cx="0" cy="0"/>
        </a:xfrm>
      </p:grpSpPr>
      <p:sp>
        <p:nvSpPr>
          <p:cNvPr id="219" name="Google Shape;219;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20" name="Google Shape;220;p30"/>
          <p:cNvSpPr/>
          <p:nvPr/>
        </p:nvSpPr>
        <p:spPr>
          <a:xfrm>
            <a:off x="0" y="0"/>
            <a:ext cx="9144000" cy="667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0"/>
          <p:cNvSpPr txBox="1"/>
          <p:nvPr>
            <p:ph type="title"/>
          </p:nvPr>
        </p:nvSpPr>
        <p:spPr>
          <a:xfrm>
            <a:off x="4724400" y="1524000"/>
            <a:ext cx="3505200" cy="1143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02644"/>
              </a:buClr>
              <a:buSzPts val="3200"/>
              <a:buNone/>
              <a:defRPr sz="32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222" name="Google Shape;222;p30"/>
          <p:cNvSpPr txBox="1"/>
          <p:nvPr>
            <p:ph idx="2" type="title"/>
          </p:nvPr>
        </p:nvSpPr>
        <p:spPr>
          <a:xfrm>
            <a:off x="4724400" y="2743200"/>
            <a:ext cx="3733800" cy="3733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300"/>
              <a:buNone/>
              <a:defRPr sz="1300">
                <a:solidFill>
                  <a:srgbClr val="102644"/>
                </a:solidFill>
              </a:defRPr>
            </a:lvl1pPr>
            <a:lvl2pPr lvl="1" rtl="0">
              <a:spcBef>
                <a:spcPts val="0"/>
              </a:spcBef>
              <a:spcAft>
                <a:spcPts val="0"/>
              </a:spcAft>
              <a:buClr>
                <a:srgbClr val="102644"/>
              </a:buClr>
              <a:buSzPts val="1300"/>
              <a:buNone/>
              <a:defRPr sz="1300">
                <a:solidFill>
                  <a:srgbClr val="102644"/>
                </a:solidFill>
              </a:defRPr>
            </a:lvl2pPr>
            <a:lvl3pPr lvl="2" rtl="0">
              <a:spcBef>
                <a:spcPts val="0"/>
              </a:spcBef>
              <a:spcAft>
                <a:spcPts val="0"/>
              </a:spcAft>
              <a:buClr>
                <a:srgbClr val="102644"/>
              </a:buClr>
              <a:buSzPts val="1300"/>
              <a:buNone/>
              <a:defRPr sz="1300">
                <a:solidFill>
                  <a:srgbClr val="102644"/>
                </a:solidFill>
              </a:defRPr>
            </a:lvl3pPr>
            <a:lvl4pPr lvl="3" rtl="0">
              <a:spcBef>
                <a:spcPts val="0"/>
              </a:spcBef>
              <a:spcAft>
                <a:spcPts val="0"/>
              </a:spcAft>
              <a:buClr>
                <a:srgbClr val="102644"/>
              </a:buClr>
              <a:buSzPts val="1300"/>
              <a:buNone/>
              <a:defRPr sz="1300">
                <a:solidFill>
                  <a:srgbClr val="102644"/>
                </a:solidFill>
              </a:defRPr>
            </a:lvl4pPr>
            <a:lvl5pPr lvl="4" rtl="0">
              <a:spcBef>
                <a:spcPts val="0"/>
              </a:spcBef>
              <a:spcAft>
                <a:spcPts val="0"/>
              </a:spcAft>
              <a:buClr>
                <a:srgbClr val="102644"/>
              </a:buClr>
              <a:buSzPts val="1300"/>
              <a:buNone/>
              <a:defRPr sz="1300">
                <a:solidFill>
                  <a:srgbClr val="102644"/>
                </a:solidFill>
              </a:defRPr>
            </a:lvl5pPr>
            <a:lvl6pPr lvl="5" rtl="0">
              <a:spcBef>
                <a:spcPts val="0"/>
              </a:spcBef>
              <a:spcAft>
                <a:spcPts val="0"/>
              </a:spcAft>
              <a:buClr>
                <a:srgbClr val="102644"/>
              </a:buClr>
              <a:buSzPts val="1300"/>
              <a:buNone/>
              <a:defRPr sz="1300">
                <a:solidFill>
                  <a:srgbClr val="102644"/>
                </a:solidFill>
              </a:defRPr>
            </a:lvl6pPr>
            <a:lvl7pPr lvl="6" rtl="0">
              <a:spcBef>
                <a:spcPts val="0"/>
              </a:spcBef>
              <a:spcAft>
                <a:spcPts val="0"/>
              </a:spcAft>
              <a:buClr>
                <a:srgbClr val="102644"/>
              </a:buClr>
              <a:buSzPts val="1300"/>
              <a:buNone/>
              <a:defRPr sz="1300">
                <a:solidFill>
                  <a:srgbClr val="102644"/>
                </a:solidFill>
              </a:defRPr>
            </a:lvl7pPr>
            <a:lvl8pPr lvl="7" rtl="0">
              <a:spcBef>
                <a:spcPts val="0"/>
              </a:spcBef>
              <a:spcAft>
                <a:spcPts val="0"/>
              </a:spcAft>
              <a:buClr>
                <a:srgbClr val="102644"/>
              </a:buClr>
              <a:buSzPts val="1300"/>
              <a:buNone/>
              <a:defRPr sz="1300">
                <a:solidFill>
                  <a:srgbClr val="102644"/>
                </a:solidFill>
              </a:defRPr>
            </a:lvl8pPr>
            <a:lvl9pPr lvl="8" rtl="0">
              <a:spcBef>
                <a:spcPts val="0"/>
              </a:spcBef>
              <a:spcAft>
                <a:spcPts val="0"/>
              </a:spcAft>
              <a:buClr>
                <a:srgbClr val="102644"/>
              </a:buClr>
              <a:buSzPts val="1300"/>
              <a:buNone/>
              <a:defRPr sz="1300">
                <a:solidFill>
                  <a:srgbClr val="102644"/>
                </a:solidFill>
              </a:defRPr>
            </a:lvl9pPr>
          </a:lstStyle>
          <a:p/>
        </p:txBody>
      </p:sp>
      <p:pic>
        <p:nvPicPr>
          <p:cNvPr id="223" name="Google Shape;223;p30"/>
          <p:cNvPicPr preferRelativeResize="0"/>
          <p:nvPr/>
        </p:nvPicPr>
        <p:blipFill>
          <a:blip r:embed="rId2">
            <a:alphaModFix/>
          </a:blip>
          <a:stretch>
            <a:fillRect/>
          </a:stretch>
        </p:blipFill>
        <p:spPr>
          <a:xfrm>
            <a:off x="7924800" y="203200"/>
            <a:ext cx="1066800" cy="1016000"/>
          </a:xfrm>
          <a:prstGeom prst="rect">
            <a:avLst/>
          </a:prstGeom>
          <a:noFill/>
          <a:ln>
            <a:noFill/>
          </a:ln>
        </p:spPr>
      </p:pic>
      <p:sp>
        <p:nvSpPr>
          <p:cNvPr id="224" name="Google Shape;224;p30"/>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1">
  <p:cSld name="MAIN_POINT_1_1">
    <p:spTree>
      <p:nvGrpSpPr>
        <p:cNvPr id="31" name="Shape 31"/>
        <p:cNvGrpSpPr/>
        <p:nvPr/>
      </p:nvGrpSpPr>
      <p:grpSpPr>
        <a:xfrm>
          <a:off x="0" y="0"/>
          <a:ext cx="0" cy="0"/>
          <a:chOff x="0" y="0"/>
          <a:chExt cx="0" cy="0"/>
        </a:xfrm>
      </p:grpSpPr>
      <p:pic>
        <p:nvPicPr>
          <p:cNvPr descr="Image" id="32" name="Google Shape;32;p4"/>
          <p:cNvPicPr preferRelativeResize="0"/>
          <p:nvPr/>
        </p:nvPicPr>
        <p:blipFill rotWithShape="1">
          <a:blip r:embed="rId2">
            <a:alphaModFix/>
          </a:blip>
          <a:srcRect b="0" l="2803" r="2794" t="0"/>
          <a:stretch/>
        </p:blipFill>
        <p:spPr>
          <a:xfrm>
            <a:off x="-19050" y="0"/>
            <a:ext cx="9172500" cy="6858000"/>
          </a:xfrm>
          <a:prstGeom prst="rect">
            <a:avLst/>
          </a:prstGeom>
          <a:noFill/>
          <a:ln>
            <a:noFill/>
          </a:ln>
          <a:effectLst>
            <a:reflection blurRad="0" dir="5400000" dist="38100" endA="0" endPos="30000" fadeDir="5400012" kx="0" rotWithShape="0" algn="bl" stPos="0" sy="-100000" ky="0"/>
          </a:effectLst>
        </p:spPr>
      </p:pic>
      <p:sp>
        <p:nvSpPr>
          <p:cNvPr id="33" name="Google Shape;33;p4"/>
          <p:cNvSpPr txBox="1"/>
          <p:nvPr/>
        </p:nvSpPr>
        <p:spPr>
          <a:xfrm>
            <a:off x="-47625" y="-9156"/>
            <a:ext cx="9210600" cy="70104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34" name="Google Shape;34;p4"/>
          <p:cNvSpPr/>
          <p:nvPr/>
        </p:nvSpPr>
        <p:spPr>
          <a:xfrm>
            <a:off x="-19050" y="1447800"/>
            <a:ext cx="9182100" cy="5105400"/>
          </a:xfrm>
          <a:prstGeom prst="rect">
            <a:avLst/>
          </a:prstGeom>
          <a:solidFill>
            <a:srgbClr val="102644">
              <a:alpha val="92160"/>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Avenir"/>
              <a:buNone/>
            </a:pPr>
            <a:r>
              <a:t/>
            </a:r>
            <a:endParaRPr b="0" i="0" sz="1100" u="none" cap="none" strike="noStrike">
              <a:solidFill>
                <a:srgbClr val="102644"/>
              </a:solidFill>
              <a:latin typeface="Avenir"/>
              <a:ea typeface="Avenir"/>
              <a:cs typeface="Avenir"/>
              <a:sym typeface="Avenir"/>
            </a:endParaRPr>
          </a:p>
        </p:txBody>
      </p:sp>
      <p:sp>
        <p:nvSpPr>
          <p:cNvPr id="35" name="Google Shape;35;p4"/>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
        <p:nvSpPr>
          <p:cNvPr id="36" name="Google Shape;36;p4"/>
          <p:cNvSpPr txBox="1"/>
          <p:nvPr>
            <p:ph type="title"/>
          </p:nvPr>
        </p:nvSpPr>
        <p:spPr>
          <a:xfrm>
            <a:off x="1295400" y="914400"/>
            <a:ext cx="7543800" cy="381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37" name="Google Shape;37;p4"/>
          <p:cNvSpPr txBox="1"/>
          <p:nvPr>
            <p:ph idx="2" type="title"/>
          </p:nvPr>
        </p:nvSpPr>
        <p:spPr>
          <a:xfrm>
            <a:off x="1295400" y="152400"/>
            <a:ext cx="7460700" cy="9144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38" name="Google Shape;38;p4"/>
          <p:cNvPicPr preferRelativeResize="0"/>
          <p:nvPr/>
        </p:nvPicPr>
        <p:blipFill>
          <a:blip r:embed="rId3">
            <a:alphaModFix/>
          </a:blip>
          <a:stretch>
            <a:fillRect/>
          </a:stretch>
        </p:blipFill>
        <p:spPr>
          <a:xfrm>
            <a:off x="219324" y="203200"/>
            <a:ext cx="971550" cy="990600"/>
          </a:xfrm>
          <a:prstGeom prst="rect">
            <a:avLst/>
          </a:prstGeom>
          <a:noFill/>
          <a:ln>
            <a:noFill/>
          </a:ln>
        </p:spPr>
      </p:pic>
      <p:sp>
        <p:nvSpPr>
          <p:cNvPr id="39" name="Google Shape;39;p4"/>
          <p:cNvSpPr txBox="1"/>
          <p:nvPr/>
        </p:nvSpPr>
        <p:spPr>
          <a:xfrm>
            <a:off x="258600" y="6542646"/>
            <a:ext cx="8617200" cy="427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A5BD"/>
              </a:buClr>
              <a:buSzPts val="700"/>
              <a:buFont typeface="Avenir"/>
              <a:buNone/>
            </a:pPr>
            <a:r>
              <a:rPr b="0" i="0" lang="en" sz="700" u="none" cap="none" strike="noStrike">
                <a:solidFill>
                  <a:srgbClr val="FFFFFF"/>
                </a:solidFill>
                <a:latin typeface="Montserrat Medium"/>
                <a:ea typeface="Montserrat Medium"/>
                <a:cs typeface="Montserrat Medium"/>
                <a:sym typeface="Montserrat Medium"/>
              </a:rPr>
              <a:t>EAGLES WORLD REALTY </a:t>
            </a:r>
            <a:r>
              <a:rPr lang="en" sz="700">
                <a:solidFill>
                  <a:srgbClr val="FFFFFF"/>
                </a:solidFill>
                <a:latin typeface="Montserrat Medium"/>
                <a:ea typeface="Montserrat Medium"/>
                <a:cs typeface="Montserrat Medium"/>
                <a:sym typeface="Montserrat Medium"/>
              </a:rPr>
              <a:t>LISTING </a:t>
            </a:r>
            <a:r>
              <a:rPr b="0" i="0" lang="en" sz="700" u="none" cap="none" strike="noStrike">
                <a:solidFill>
                  <a:srgbClr val="FFFFFF"/>
                </a:solidFill>
                <a:latin typeface="Montserrat Medium"/>
                <a:ea typeface="Montserrat Medium"/>
                <a:cs typeface="Montserrat Medium"/>
                <a:sym typeface="Montserrat Medium"/>
              </a:rPr>
              <a:t>PRESENTATION</a:t>
            </a:r>
            <a:endParaRPr b="0" i="0" sz="700" u="none" cap="none" strike="noStrike">
              <a:solidFill>
                <a:srgbClr val="FFFFFF"/>
              </a:solidFill>
              <a:latin typeface="Montserrat Medium"/>
              <a:ea typeface="Montserrat Medium"/>
              <a:cs typeface="Montserrat Medium"/>
              <a:sym typeface="Montserrat Medium"/>
            </a:endParaRPr>
          </a:p>
          <a:p>
            <a:pPr indent="0" lvl="0" marL="0" marR="0" rtl="0" algn="r">
              <a:lnSpc>
                <a:spcPct val="100000"/>
              </a:lnSpc>
              <a:spcBef>
                <a:spcPts val="0"/>
              </a:spcBef>
              <a:spcAft>
                <a:spcPts val="0"/>
              </a:spcAft>
              <a:buClr>
                <a:srgbClr val="95A5BD"/>
              </a:buClr>
              <a:buSzPts val="700"/>
              <a:buFont typeface="Avenir"/>
              <a:buNone/>
            </a:pPr>
            <a:r>
              <a:t/>
            </a:r>
            <a:endParaRPr sz="700">
              <a:solidFill>
                <a:srgbClr val="FFFFFF"/>
              </a:solidFill>
              <a:latin typeface="Montserrat Medium"/>
              <a:ea typeface="Montserrat Medium"/>
              <a:cs typeface="Montserrat Medium"/>
              <a:sym typeface="Montserrat Medium"/>
            </a:endParaRPr>
          </a:p>
        </p:txBody>
      </p:sp>
      <p:sp>
        <p:nvSpPr>
          <p:cNvPr id="40" name="Google Shape;40;p4"/>
          <p:cNvSpPr txBox="1"/>
          <p:nvPr>
            <p:ph idx="3" type="sldNum"/>
          </p:nvPr>
        </p:nvSpPr>
        <p:spPr>
          <a:xfrm>
            <a:off x="8839200" y="6542650"/>
            <a:ext cx="389700" cy="304800"/>
          </a:xfrm>
          <a:prstGeom prst="rect">
            <a:avLst/>
          </a:prstGeom>
        </p:spPr>
        <p:txBody>
          <a:bodyPr anchorCtr="0" anchor="ctr" bIns="91425" lIns="91425" spcFirstLastPara="1" rIns="91425" wrap="square" tIns="91425">
            <a:noAutofit/>
          </a:bodyPr>
          <a:lstStyle>
            <a:lvl1pPr lvl="0" rtl="0">
              <a:buNone/>
              <a:defRPr sz="700">
                <a:solidFill>
                  <a:srgbClr val="FFFFFF"/>
                </a:solidFill>
                <a:latin typeface="Montserrat Light"/>
                <a:ea typeface="Montserrat Light"/>
                <a:cs typeface="Montserrat Light"/>
                <a:sym typeface="Montserrat Light"/>
              </a:defRPr>
            </a:lvl1pPr>
            <a:lvl2pPr lvl="1" rtl="0">
              <a:buNone/>
              <a:defRPr sz="700">
                <a:solidFill>
                  <a:srgbClr val="FFFFFF"/>
                </a:solidFill>
                <a:latin typeface="Montserrat Light"/>
                <a:ea typeface="Montserrat Light"/>
                <a:cs typeface="Montserrat Light"/>
                <a:sym typeface="Montserrat Light"/>
              </a:defRPr>
            </a:lvl2pPr>
            <a:lvl3pPr lvl="2" rtl="0">
              <a:buNone/>
              <a:defRPr sz="700">
                <a:solidFill>
                  <a:srgbClr val="FFFFFF"/>
                </a:solidFill>
                <a:latin typeface="Montserrat Light"/>
                <a:ea typeface="Montserrat Light"/>
                <a:cs typeface="Montserrat Light"/>
                <a:sym typeface="Montserrat Light"/>
              </a:defRPr>
            </a:lvl3pPr>
            <a:lvl4pPr lvl="3" rtl="0">
              <a:buNone/>
              <a:defRPr sz="700">
                <a:solidFill>
                  <a:srgbClr val="FFFFFF"/>
                </a:solidFill>
                <a:latin typeface="Montserrat Light"/>
                <a:ea typeface="Montserrat Light"/>
                <a:cs typeface="Montserrat Light"/>
                <a:sym typeface="Montserrat Light"/>
              </a:defRPr>
            </a:lvl4pPr>
            <a:lvl5pPr lvl="4" rtl="0">
              <a:buNone/>
              <a:defRPr sz="700">
                <a:solidFill>
                  <a:srgbClr val="FFFFFF"/>
                </a:solidFill>
                <a:latin typeface="Montserrat Light"/>
                <a:ea typeface="Montserrat Light"/>
                <a:cs typeface="Montserrat Light"/>
                <a:sym typeface="Montserrat Light"/>
              </a:defRPr>
            </a:lvl5pPr>
            <a:lvl6pPr lvl="5" rtl="0">
              <a:buNone/>
              <a:defRPr sz="700">
                <a:solidFill>
                  <a:srgbClr val="FFFFFF"/>
                </a:solidFill>
                <a:latin typeface="Montserrat Light"/>
                <a:ea typeface="Montserrat Light"/>
                <a:cs typeface="Montserrat Light"/>
                <a:sym typeface="Montserrat Light"/>
              </a:defRPr>
            </a:lvl6pPr>
            <a:lvl7pPr lvl="6" rtl="0">
              <a:buNone/>
              <a:defRPr sz="700">
                <a:solidFill>
                  <a:srgbClr val="FFFFFF"/>
                </a:solidFill>
                <a:latin typeface="Montserrat Light"/>
                <a:ea typeface="Montserrat Light"/>
                <a:cs typeface="Montserrat Light"/>
                <a:sym typeface="Montserrat Light"/>
              </a:defRPr>
            </a:lvl7pPr>
            <a:lvl8pPr lvl="7" rtl="0">
              <a:buNone/>
              <a:defRPr sz="700">
                <a:solidFill>
                  <a:srgbClr val="FFFFFF"/>
                </a:solidFill>
                <a:latin typeface="Montserrat Light"/>
                <a:ea typeface="Montserrat Light"/>
                <a:cs typeface="Montserrat Light"/>
                <a:sym typeface="Montserrat Light"/>
              </a:defRPr>
            </a:lvl8pPr>
            <a:lvl9pPr lvl="8" rtl="0">
              <a:buNone/>
              <a:defRPr sz="700">
                <a:solidFill>
                  <a:srgbClr val="FFFFFF"/>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BLANK_1_2">
    <p:spTree>
      <p:nvGrpSpPr>
        <p:cNvPr id="225" name="Shape 225"/>
        <p:cNvGrpSpPr/>
        <p:nvPr/>
      </p:nvGrpSpPr>
      <p:grpSpPr>
        <a:xfrm>
          <a:off x="0" y="0"/>
          <a:ext cx="0" cy="0"/>
          <a:chOff x="0" y="0"/>
          <a:chExt cx="0" cy="0"/>
        </a:xfrm>
      </p:grpSpPr>
      <p:sp>
        <p:nvSpPr>
          <p:cNvPr id="226" name="Google Shape;226;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27" name="Google Shape;227;p31"/>
          <p:cNvSpPr/>
          <p:nvPr/>
        </p:nvSpPr>
        <p:spPr>
          <a:xfrm>
            <a:off x="0" y="0"/>
            <a:ext cx="9144000" cy="667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1"/>
          <p:cNvSpPr txBox="1"/>
          <p:nvPr>
            <p:ph idx="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9" name="Shape 229"/>
        <p:cNvGrpSpPr/>
        <p:nvPr/>
      </p:nvGrpSpPr>
      <p:grpSpPr>
        <a:xfrm>
          <a:off x="0" y="0"/>
          <a:ext cx="0" cy="0"/>
          <a:chOff x="0" y="0"/>
          <a:chExt cx="0" cy="0"/>
        </a:xfrm>
      </p:grpSpPr>
      <p:cxnSp>
        <p:nvCxnSpPr>
          <p:cNvPr id="230" name="Google Shape;230;p32"/>
          <p:cNvCxnSpPr/>
          <p:nvPr/>
        </p:nvCxnSpPr>
        <p:spPr>
          <a:xfrm>
            <a:off x="4359602" y="3756618"/>
            <a:ext cx="424800" cy="0"/>
          </a:xfrm>
          <a:prstGeom prst="straightConnector1">
            <a:avLst/>
          </a:prstGeom>
          <a:noFill/>
          <a:ln cap="flat" cmpd="sng" w="38100">
            <a:solidFill>
              <a:srgbClr val="9FC5E8"/>
            </a:solidFill>
            <a:prstDash val="solid"/>
            <a:round/>
            <a:headEnd len="sm" w="sm" type="none"/>
            <a:tailEnd len="sm" w="sm" type="none"/>
          </a:ln>
        </p:spPr>
      </p:cxnSp>
      <p:sp>
        <p:nvSpPr>
          <p:cNvPr id="231" name="Google Shape;231;p32"/>
          <p:cNvSpPr txBox="1"/>
          <p:nvPr>
            <p:ph type="title"/>
          </p:nvPr>
        </p:nvSpPr>
        <p:spPr>
          <a:xfrm>
            <a:off x="480750" y="2353267"/>
            <a:ext cx="8222100" cy="12099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32" name="Google Shape;232;p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233" name="Google Shape;233;p32"/>
          <p:cNvPicPr preferRelativeResize="0"/>
          <p:nvPr/>
        </p:nvPicPr>
        <p:blipFill>
          <a:blip r:embed="rId2">
            <a:alphaModFix/>
          </a:blip>
          <a:stretch>
            <a:fillRect/>
          </a:stretch>
        </p:blipFill>
        <p:spPr>
          <a:xfrm>
            <a:off x="3941555" y="4267200"/>
            <a:ext cx="1276350" cy="1295400"/>
          </a:xfrm>
          <a:prstGeom prst="rect">
            <a:avLst/>
          </a:prstGeom>
          <a:noFill/>
          <a:ln>
            <a:noFill/>
          </a:ln>
        </p:spPr>
      </p:pic>
      <p:sp>
        <p:nvSpPr>
          <p:cNvPr id="234" name="Google Shape;234;p32"/>
          <p:cNvSpPr txBox="1"/>
          <p:nvPr>
            <p:ph idx="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160">
          <p15:clr>
            <a:srgbClr val="FA7B17"/>
          </p15:clr>
        </p15:guide>
        <p15:guide id="2" pos="2880">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5" name="Shape 235"/>
        <p:cNvGrpSpPr/>
        <p:nvPr/>
      </p:nvGrpSpPr>
      <p:grpSpPr>
        <a:xfrm>
          <a:off x="0" y="0"/>
          <a:ext cx="0" cy="0"/>
          <a:chOff x="0" y="0"/>
          <a:chExt cx="0" cy="0"/>
        </a:xfrm>
      </p:grpSpPr>
      <p:cxnSp>
        <p:nvCxnSpPr>
          <p:cNvPr id="236" name="Google Shape;236;p33"/>
          <p:cNvCxnSpPr/>
          <p:nvPr/>
        </p:nvCxnSpPr>
        <p:spPr>
          <a:xfrm>
            <a:off x="492563" y="1680378"/>
            <a:ext cx="424800" cy="0"/>
          </a:xfrm>
          <a:prstGeom prst="straightConnector1">
            <a:avLst/>
          </a:prstGeom>
          <a:noFill/>
          <a:ln cap="flat" cmpd="sng" w="38100">
            <a:solidFill>
              <a:srgbClr val="9FC5E8"/>
            </a:solidFill>
            <a:prstDash val="solid"/>
            <a:round/>
            <a:headEnd len="sm" w="sm" type="none"/>
            <a:tailEnd len="sm" w="sm" type="none"/>
          </a:ln>
        </p:spPr>
      </p:cxnSp>
      <p:sp>
        <p:nvSpPr>
          <p:cNvPr id="237" name="Google Shape;237;p33"/>
          <p:cNvSpPr txBox="1"/>
          <p:nvPr>
            <p:ph type="title"/>
          </p:nvPr>
        </p:nvSpPr>
        <p:spPr>
          <a:xfrm>
            <a:off x="1295400" y="610700"/>
            <a:ext cx="7460700" cy="914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8" name="Google Shape;238;p33"/>
          <p:cNvSpPr txBox="1"/>
          <p:nvPr>
            <p:ph idx="1" type="body"/>
          </p:nvPr>
        </p:nvSpPr>
        <p:spPr>
          <a:xfrm>
            <a:off x="387900" y="1986432"/>
            <a:ext cx="8368200" cy="410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500"/>
              </a:spcBef>
              <a:spcAft>
                <a:spcPts val="0"/>
              </a:spcAft>
              <a:buSzPts val="1400"/>
              <a:buChar char="○"/>
              <a:defRPr/>
            </a:lvl2pPr>
            <a:lvl3pPr indent="-317500" lvl="2" marL="1371600">
              <a:spcBef>
                <a:spcPts val="500"/>
              </a:spcBef>
              <a:spcAft>
                <a:spcPts val="0"/>
              </a:spcAft>
              <a:buSzPts val="1400"/>
              <a:buChar char="■"/>
              <a:defRPr/>
            </a:lvl3pPr>
            <a:lvl4pPr indent="-317500" lvl="3" marL="1828800">
              <a:spcBef>
                <a:spcPts val="500"/>
              </a:spcBef>
              <a:spcAft>
                <a:spcPts val="0"/>
              </a:spcAft>
              <a:buSzPts val="1400"/>
              <a:buChar char="●"/>
              <a:defRPr/>
            </a:lvl4pPr>
            <a:lvl5pPr indent="-317500" lvl="4" marL="2286000">
              <a:spcBef>
                <a:spcPts val="500"/>
              </a:spcBef>
              <a:spcAft>
                <a:spcPts val="0"/>
              </a:spcAft>
              <a:buSzPts val="1400"/>
              <a:buChar char="○"/>
              <a:defRPr/>
            </a:lvl5pPr>
            <a:lvl6pPr indent="-317500" lvl="5" marL="2743200">
              <a:spcBef>
                <a:spcPts val="500"/>
              </a:spcBef>
              <a:spcAft>
                <a:spcPts val="0"/>
              </a:spcAft>
              <a:buSzPts val="1400"/>
              <a:buChar char="■"/>
              <a:defRPr/>
            </a:lvl6pPr>
            <a:lvl7pPr indent="-317500" lvl="6" marL="3200400">
              <a:spcBef>
                <a:spcPts val="500"/>
              </a:spcBef>
              <a:spcAft>
                <a:spcPts val="0"/>
              </a:spcAft>
              <a:buSzPts val="1400"/>
              <a:buChar char="●"/>
              <a:defRPr/>
            </a:lvl7pPr>
            <a:lvl8pPr indent="-317500" lvl="7" marL="3657600">
              <a:spcBef>
                <a:spcPts val="500"/>
              </a:spcBef>
              <a:spcAft>
                <a:spcPts val="0"/>
              </a:spcAft>
              <a:buSzPts val="1400"/>
              <a:buChar char="○"/>
              <a:defRPr/>
            </a:lvl8pPr>
            <a:lvl9pPr indent="-317500" lvl="8" marL="4114800">
              <a:spcBef>
                <a:spcPts val="500"/>
              </a:spcBef>
              <a:spcAft>
                <a:spcPts val="500"/>
              </a:spcAft>
              <a:buSzPts val="1400"/>
              <a:buChar char="■"/>
              <a:defRPr/>
            </a:lvl9pPr>
          </a:lstStyle>
          <a:p/>
        </p:txBody>
      </p:sp>
      <p:sp>
        <p:nvSpPr>
          <p:cNvPr id="239" name="Google Shape;239;p33"/>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
        <p:nvSpPr>
          <p:cNvPr id="240" name="Google Shape;240;p33"/>
          <p:cNvSpPr txBox="1"/>
          <p:nvPr/>
        </p:nvSpPr>
        <p:spPr>
          <a:xfrm>
            <a:off x="152400" y="6646555"/>
            <a:ext cx="8617200" cy="237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A5BD"/>
              </a:buClr>
              <a:buSzPts val="700"/>
              <a:buFont typeface="Avenir"/>
              <a:buNone/>
            </a:pPr>
            <a:r>
              <a:rPr b="0" i="0" lang="en" sz="700" u="none" cap="none" strike="noStrike">
                <a:solidFill>
                  <a:srgbClr val="102644"/>
                </a:solidFill>
                <a:latin typeface="Montserrat Medium"/>
                <a:ea typeface="Montserrat Medium"/>
                <a:cs typeface="Montserrat Medium"/>
                <a:sym typeface="Montserrat Medium"/>
              </a:rPr>
              <a:t>EAGLES WORLD REALTY MARKETING PRESENTATION</a:t>
            </a:r>
            <a:endParaRPr b="0" i="0" sz="700" u="none" cap="none" strike="noStrike">
              <a:solidFill>
                <a:srgbClr val="102644"/>
              </a:solidFill>
              <a:latin typeface="Montserrat Medium"/>
              <a:ea typeface="Montserrat Medium"/>
              <a:cs typeface="Montserrat Medium"/>
              <a:sym typeface="Montserrat Medium"/>
            </a:endParaRPr>
          </a:p>
        </p:txBody>
      </p:sp>
      <p:pic>
        <p:nvPicPr>
          <p:cNvPr id="241" name="Google Shape;241;p33"/>
          <p:cNvPicPr preferRelativeResize="0"/>
          <p:nvPr/>
        </p:nvPicPr>
        <p:blipFill>
          <a:blip r:embed="rId2">
            <a:alphaModFix/>
          </a:blip>
          <a:stretch>
            <a:fillRect/>
          </a:stretch>
        </p:blipFill>
        <p:spPr>
          <a:xfrm>
            <a:off x="219324" y="203200"/>
            <a:ext cx="971550" cy="9906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2" name="Shape 242"/>
        <p:cNvGrpSpPr/>
        <p:nvPr/>
      </p:nvGrpSpPr>
      <p:grpSpPr>
        <a:xfrm>
          <a:off x="0" y="0"/>
          <a:ext cx="0" cy="0"/>
          <a:chOff x="0" y="0"/>
          <a:chExt cx="0" cy="0"/>
        </a:xfrm>
      </p:grpSpPr>
      <p:cxnSp>
        <p:nvCxnSpPr>
          <p:cNvPr id="243" name="Google Shape;243;p34"/>
          <p:cNvCxnSpPr/>
          <p:nvPr/>
        </p:nvCxnSpPr>
        <p:spPr>
          <a:xfrm>
            <a:off x="492563" y="1680378"/>
            <a:ext cx="424800" cy="0"/>
          </a:xfrm>
          <a:prstGeom prst="straightConnector1">
            <a:avLst/>
          </a:prstGeom>
          <a:noFill/>
          <a:ln cap="flat" cmpd="sng" w="38100">
            <a:solidFill>
              <a:srgbClr val="9FC5E8"/>
            </a:solidFill>
            <a:prstDash val="solid"/>
            <a:round/>
            <a:headEnd len="sm" w="sm" type="none"/>
            <a:tailEnd len="sm" w="sm" type="none"/>
          </a:ln>
        </p:spPr>
      </p:cxnSp>
      <p:sp>
        <p:nvSpPr>
          <p:cNvPr id="244" name="Google Shape;244;p34"/>
          <p:cNvSpPr txBox="1"/>
          <p:nvPr>
            <p:ph type="title"/>
          </p:nvPr>
        </p:nvSpPr>
        <p:spPr>
          <a:xfrm>
            <a:off x="1295400" y="610700"/>
            <a:ext cx="7460700" cy="914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5" name="Google Shape;245;p34"/>
          <p:cNvSpPr txBox="1"/>
          <p:nvPr>
            <p:ph idx="1" type="body"/>
          </p:nvPr>
        </p:nvSpPr>
        <p:spPr>
          <a:xfrm>
            <a:off x="387900" y="1986433"/>
            <a:ext cx="3999900" cy="410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500"/>
              </a:spcBef>
              <a:spcAft>
                <a:spcPts val="0"/>
              </a:spcAft>
              <a:buSzPts val="1200"/>
              <a:buChar char="○"/>
              <a:defRPr sz="1200"/>
            </a:lvl2pPr>
            <a:lvl3pPr indent="-304800" lvl="2" marL="1371600">
              <a:spcBef>
                <a:spcPts val="500"/>
              </a:spcBef>
              <a:spcAft>
                <a:spcPts val="0"/>
              </a:spcAft>
              <a:buSzPts val="1200"/>
              <a:buChar char="■"/>
              <a:defRPr sz="1200"/>
            </a:lvl3pPr>
            <a:lvl4pPr indent="-304800" lvl="3" marL="1828800">
              <a:spcBef>
                <a:spcPts val="500"/>
              </a:spcBef>
              <a:spcAft>
                <a:spcPts val="0"/>
              </a:spcAft>
              <a:buSzPts val="1200"/>
              <a:buChar char="●"/>
              <a:defRPr sz="1200"/>
            </a:lvl4pPr>
            <a:lvl5pPr indent="-304800" lvl="4" marL="2286000">
              <a:spcBef>
                <a:spcPts val="500"/>
              </a:spcBef>
              <a:spcAft>
                <a:spcPts val="0"/>
              </a:spcAft>
              <a:buSzPts val="1200"/>
              <a:buChar char="○"/>
              <a:defRPr sz="1200"/>
            </a:lvl5pPr>
            <a:lvl6pPr indent="-304800" lvl="5" marL="2743200">
              <a:spcBef>
                <a:spcPts val="500"/>
              </a:spcBef>
              <a:spcAft>
                <a:spcPts val="0"/>
              </a:spcAft>
              <a:buSzPts val="1200"/>
              <a:buChar char="■"/>
              <a:defRPr sz="1200"/>
            </a:lvl6pPr>
            <a:lvl7pPr indent="-304800" lvl="6" marL="3200400">
              <a:spcBef>
                <a:spcPts val="500"/>
              </a:spcBef>
              <a:spcAft>
                <a:spcPts val="0"/>
              </a:spcAft>
              <a:buSzPts val="1200"/>
              <a:buChar char="●"/>
              <a:defRPr sz="1200"/>
            </a:lvl7pPr>
            <a:lvl8pPr indent="-304800" lvl="7" marL="3657600">
              <a:spcBef>
                <a:spcPts val="500"/>
              </a:spcBef>
              <a:spcAft>
                <a:spcPts val="0"/>
              </a:spcAft>
              <a:buSzPts val="1200"/>
              <a:buChar char="○"/>
              <a:defRPr sz="1200"/>
            </a:lvl8pPr>
            <a:lvl9pPr indent="-304800" lvl="8" marL="4114800">
              <a:spcBef>
                <a:spcPts val="500"/>
              </a:spcBef>
              <a:spcAft>
                <a:spcPts val="500"/>
              </a:spcAft>
              <a:buSzPts val="1200"/>
              <a:buChar char="■"/>
              <a:defRPr sz="1200"/>
            </a:lvl9pPr>
          </a:lstStyle>
          <a:p/>
        </p:txBody>
      </p:sp>
      <p:sp>
        <p:nvSpPr>
          <p:cNvPr id="246" name="Google Shape;246;p34"/>
          <p:cNvSpPr txBox="1"/>
          <p:nvPr>
            <p:ph idx="2" type="body"/>
          </p:nvPr>
        </p:nvSpPr>
        <p:spPr>
          <a:xfrm>
            <a:off x="4756200" y="1986433"/>
            <a:ext cx="3999900" cy="410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500"/>
              </a:spcBef>
              <a:spcAft>
                <a:spcPts val="0"/>
              </a:spcAft>
              <a:buSzPts val="1200"/>
              <a:buChar char="○"/>
              <a:defRPr sz="1200"/>
            </a:lvl2pPr>
            <a:lvl3pPr indent="-304800" lvl="2" marL="1371600">
              <a:spcBef>
                <a:spcPts val="500"/>
              </a:spcBef>
              <a:spcAft>
                <a:spcPts val="0"/>
              </a:spcAft>
              <a:buSzPts val="1200"/>
              <a:buChar char="■"/>
              <a:defRPr sz="1200"/>
            </a:lvl3pPr>
            <a:lvl4pPr indent="-304800" lvl="3" marL="1828800">
              <a:spcBef>
                <a:spcPts val="500"/>
              </a:spcBef>
              <a:spcAft>
                <a:spcPts val="0"/>
              </a:spcAft>
              <a:buSzPts val="1200"/>
              <a:buChar char="●"/>
              <a:defRPr sz="1200"/>
            </a:lvl4pPr>
            <a:lvl5pPr indent="-304800" lvl="4" marL="2286000">
              <a:spcBef>
                <a:spcPts val="500"/>
              </a:spcBef>
              <a:spcAft>
                <a:spcPts val="0"/>
              </a:spcAft>
              <a:buSzPts val="1200"/>
              <a:buChar char="○"/>
              <a:defRPr sz="1200"/>
            </a:lvl5pPr>
            <a:lvl6pPr indent="-304800" lvl="5" marL="2743200">
              <a:spcBef>
                <a:spcPts val="500"/>
              </a:spcBef>
              <a:spcAft>
                <a:spcPts val="0"/>
              </a:spcAft>
              <a:buSzPts val="1200"/>
              <a:buChar char="■"/>
              <a:defRPr sz="1200"/>
            </a:lvl6pPr>
            <a:lvl7pPr indent="-304800" lvl="6" marL="3200400">
              <a:spcBef>
                <a:spcPts val="500"/>
              </a:spcBef>
              <a:spcAft>
                <a:spcPts val="0"/>
              </a:spcAft>
              <a:buSzPts val="1200"/>
              <a:buChar char="●"/>
              <a:defRPr sz="1200"/>
            </a:lvl7pPr>
            <a:lvl8pPr indent="-304800" lvl="7" marL="3657600">
              <a:spcBef>
                <a:spcPts val="500"/>
              </a:spcBef>
              <a:spcAft>
                <a:spcPts val="0"/>
              </a:spcAft>
              <a:buSzPts val="1200"/>
              <a:buChar char="○"/>
              <a:defRPr sz="1200"/>
            </a:lvl8pPr>
            <a:lvl9pPr indent="-304800" lvl="8" marL="4114800">
              <a:spcBef>
                <a:spcPts val="500"/>
              </a:spcBef>
              <a:spcAft>
                <a:spcPts val="500"/>
              </a:spcAft>
              <a:buSzPts val="1200"/>
              <a:buChar char="■"/>
              <a:defRPr sz="1200"/>
            </a:lvl9pPr>
          </a:lstStyle>
          <a:p/>
        </p:txBody>
      </p:sp>
      <p:sp>
        <p:nvSpPr>
          <p:cNvPr id="247" name="Google Shape;247;p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48" name="Google Shape;248;p34"/>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249" name="Google Shape;249;p34"/>
          <p:cNvPicPr preferRelativeResize="0"/>
          <p:nvPr/>
        </p:nvPicPr>
        <p:blipFill>
          <a:blip r:embed="rId2">
            <a:alphaModFix/>
          </a:blip>
          <a:stretch>
            <a:fillRect/>
          </a:stretch>
        </p:blipFill>
        <p:spPr>
          <a:xfrm>
            <a:off x="219324" y="203200"/>
            <a:ext cx="971550" cy="9906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0" name="Shape 250"/>
        <p:cNvGrpSpPr/>
        <p:nvPr/>
      </p:nvGrpSpPr>
      <p:grpSpPr>
        <a:xfrm>
          <a:off x="0" y="0"/>
          <a:ext cx="0" cy="0"/>
          <a:chOff x="0" y="0"/>
          <a:chExt cx="0" cy="0"/>
        </a:xfrm>
      </p:grpSpPr>
      <p:sp>
        <p:nvSpPr>
          <p:cNvPr id="251" name="Google Shape;251;p35"/>
          <p:cNvSpPr txBox="1"/>
          <p:nvPr>
            <p:ph type="title"/>
          </p:nvPr>
        </p:nvSpPr>
        <p:spPr>
          <a:xfrm>
            <a:off x="1295400" y="610700"/>
            <a:ext cx="7460700" cy="914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2" name="Google Shape;252;p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53" name="Google Shape;253;p35"/>
          <p:cNvSpPr txBox="1"/>
          <p:nvPr>
            <p:ph idx="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254" name="Google Shape;254;p35"/>
          <p:cNvPicPr preferRelativeResize="0"/>
          <p:nvPr/>
        </p:nvPicPr>
        <p:blipFill>
          <a:blip r:embed="rId2">
            <a:alphaModFix/>
          </a:blip>
          <a:stretch>
            <a:fillRect/>
          </a:stretch>
        </p:blipFill>
        <p:spPr>
          <a:xfrm>
            <a:off x="219324" y="203200"/>
            <a:ext cx="971550" cy="9906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5" name="Shape 255"/>
        <p:cNvGrpSpPr/>
        <p:nvPr/>
      </p:nvGrpSpPr>
      <p:grpSpPr>
        <a:xfrm>
          <a:off x="0" y="0"/>
          <a:ext cx="0" cy="0"/>
          <a:chOff x="0" y="0"/>
          <a:chExt cx="0" cy="0"/>
        </a:xfrm>
      </p:grpSpPr>
      <p:cxnSp>
        <p:nvCxnSpPr>
          <p:cNvPr id="256" name="Google Shape;256;p36"/>
          <p:cNvCxnSpPr/>
          <p:nvPr/>
        </p:nvCxnSpPr>
        <p:spPr>
          <a:xfrm>
            <a:off x="506700" y="1727200"/>
            <a:ext cx="331500" cy="0"/>
          </a:xfrm>
          <a:prstGeom prst="straightConnector1">
            <a:avLst/>
          </a:prstGeom>
          <a:noFill/>
          <a:ln cap="flat" cmpd="sng" w="38100">
            <a:solidFill>
              <a:srgbClr val="9FC5E8"/>
            </a:solidFill>
            <a:prstDash val="solid"/>
            <a:round/>
            <a:headEnd len="sm" w="sm" type="none"/>
            <a:tailEnd len="sm" w="sm" type="none"/>
          </a:ln>
        </p:spPr>
      </p:cxnSp>
      <p:sp>
        <p:nvSpPr>
          <p:cNvPr id="257" name="Google Shape;257;p36"/>
          <p:cNvSpPr txBox="1"/>
          <p:nvPr>
            <p:ph type="title"/>
          </p:nvPr>
        </p:nvSpPr>
        <p:spPr>
          <a:xfrm>
            <a:off x="1306800" y="3132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8" name="Google Shape;258;p36"/>
          <p:cNvSpPr txBox="1"/>
          <p:nvPr>
            <p:ph idx="1" type="body"/>
          </p:nvPr>
        </p:nvSpPr>
        <p:spPr>
          <a:xfrm>
            <a:off x="1371600" y="2114800"/>
            <a:ext cx="2808000" cy="3574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500"/>
              </a:spcBef>
              <a:spcAft>
                <a:spcPts val="0"/>
              </a:spcAft>
              <a:buSzPts val="1200"/>
              <a:buChar char="○"/>
              <a:defRPr sz="1200"/>
            </a:lvl2pPr>
            <a:lvl3pPr indent="-304800" lvl="2" marL="1371600">
              <a:spcBef>
                <a:spcPts val="500"/>
              </a:spcBef>
              <a:spcAft>
                <a:spcPts val="0"/>
              </a:spcAft>
              <a:buSzPts val="1200"/>
              <a:buChar char="■"/>
              <a:defRPr sz="1200"/>
            </a:lvl3pPr>
            <a:lvl4pPr indent="-304800" lvl="3" marL="1828800">
              <a:spcBef>
                <a:spcPts val="500"/>
              </a:spcBef>
              <a:spcAft>
                <a:spcPts val="0"/>
              </a:spcAft>
              <a:buSzPts val="1200"/>
              <a:buChar char="●"/>
              <a:defRPr sz="1200"/>
            </a:lvl4pPr>
            <a:lvl5pPr indent="-304800" lvl="4" marL="2286000">
              <a:spcBef>
                <a:spcPts val="500"/>
              </a:spcBef>
              <a:spcAft>
                <a:spcPts val="0"/>
              </a:spcAft>
              <a:buSzPts val="1200"/>
              <a:buChar char="○"/>
              <a:defRPr sz="1200"/>
            </a:lvl5pPr>
            <a:lvl6pPr indent="-304800" lvl="5" marL="2743200">
              <a:spcBef>
                <a:spcPts val="500"/>
              </a:spcBef>
              <a:spcAft>
                <a:spcPts val="0"/>
              </a:spcAft>
              <a:buSzPts val="1200"/>
              <a:buChar char="■"/>
              <a:defRPr sz="1200"/>
            </a:lvl6pPr>
            <a:lvl7pPr indent="-304800" lvl="6" marL="3200400">
              <a:spcBef>
                <a:spcPts val="500"/>
              </a:spcBef>
              <a:spcAft>
                <a:spcPts val="0"/>
              </a:spcAft>
              <a:buSzPts val="1200"/>
              <a:buChar char="●"/>
              <a:defRPr sz="1200"/>
            </a:lvl7pPr>
            <a:lvl8pPr indent="-304800" lvl="7" marL="3657600">
              <a:spcBef>
                <a:spcPts val="500"/>
              </a:spcBef>
              <a:spcAft>
                <a:spcPts val="0"/>
              </a:spcAft>
              <a:buSzPts val="1200"/>
              <a:buChar char="○"/>
              <a:defRPr sz="1200"/>
            </a:lvl8pPr>
            <a:lvl9pPr indent="-304800" lvl="8" marL="4114800">
              <a:spcBef>
                <a:spcPts val="500"/>
              </a:spcBef>
              <a:spcAft>
                <a:spcPts val="500"/>
              </a:spcAft>
              <a:buSzPts val="1200"/>
              <a:buChar char="■"/>
              <a:defRPr sz="1200"/>
            </a:lvl9pPr>
          </a:lstStyle>
          <a:p/>
        </p:txBody>
      </p:sp>
      <p:sp>
        <p:nvSpPr>
          <p:cNvPr id="259" name="Google Shape;259;p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60" name="Google Shape;260;p36"/>
          <p:cNvSpPr txBox="1"/>
          <p:nvPr>
            <p:ph idx="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261" name="Google Shape;261;p36"/>
          <p:cNvPicPr preferRelativeResize="0"/>
          <p:nvPr/>
        </p:nvPicPr>
        <p:blipFill>
          <a:blip r:embed="rId2">
            <a:alphaModFix/>
          </a:blip>
          <a:stretch>
            <a:fillRect/>
          </a:stretch>
        </p:blipFill>
        <p:spPr>
          <a:xfrm>
            <a:off x="219324" y="203200"/>
            <a:ext cx="971550" cy="9906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2" name="Shape 262"/>
        <p:cNvGrpSpPr/>
        <p:nvPr/>
      </p:nvGrpSpPr>
      <p:grpSpPr>
        <a:xfrm>
          <a:off x="0" y="0"/>
          <a:ext cx="0" cy="0"/>
          <a:chOff x="0" y="0"/>
          <a:chExt cx="0" cy="0"/>
        </a:xfrm>
      </p:grpSpPr>
      <p:sp>
        <p:nvSpPr>
          <p:cNvPr id="263" name="Google Shape;263;p37"/>
          <p:cNvSpPr txBox="1"/>
          <p:nvPr>
            <p:ph type="title"/>
          </p:nvPr>
        </p:nvSpPr>
        <p:spPr>
          <a:xfrm>
            <a:off x="490250" y="701800"/>
            <a:ext cx="56187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64" name="Google Shape;264;p3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265" name="Google Shape;265;p37"/>
          <p:cNvPicPr preferRelativeResize="0"/>
          <p:nvPr/>
        </p:nvPicPr>
        <p:blipFill>
          <a:blip r:embed="rId2">
            <a:alphaModFix/>
          </a:blip>
          <a:stretch>
            <a:fillRect/>
          </a:stretch>
        </p:blipFill>
        <p:spPr>
          <a:xfrm>
            <a:off x="6781800" y="2336800"/>
            <a:ext cx="1600200" cy="1600200"/>
          </a:xfrm>
          <a:prstGeom prst="rect">
            <a:avLst/>
          </a:prstGeom>
          <a:noFill/>
          <a:ln>
            <a:noFill/>
          </a:ln>
        </p:spPr>
      </p:pic>
      <p:sp>
        <p:nvSpPr>
          <p:cNvPr id="266" name="Google Shape;266;p37"/>
          <p:cNvSpPr txBox="1"/>
          <p:nvPr>
            <p:ph idx="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7" name="Shape 267"/>
        <p:cNvGrpSpPr/>
        <p:nvPr/>
      </p:nvGrpSpPr>
      <p:grpSpPr>
        <a:xfrm>
          <a:off x="0" y="0"/>
          <a:ext cx="0" cy="0"/>
          <a:chOff x="0" y="0"/>
          <a:chExt cx="0" cy="0"/>
        </a:xfrm>
      </p:grpSpPr>
      <p:sp>
        <p:nvSpPr>
          <p:cNvPr id="268" name="Google Shape;268;p38"/>
          <p:cNvSpPr/>
          <p:nvPr/>
        </p:nvSpPr>
        <p:spPr>
          <a:xfrm>
            <a:off x="4572000" y="0"/>
            <a:ext cx="4572000" cy="6603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9" name="Google Shape;269;p38"/>
          <p:cNvCxnSpPr/>
          <p:nvPr/>
        </p:nvCxnSpPr>
        <p:spPr>
          <a:xfrm>
            <a:off x="5029675" y="5994004"/>
            <a:ext cx="540900" cy="0"/>
          </a:xfrm>
          <a:prstGeom prst="straightConnector1">
            <a:avLst/>
          </a:prstGeom>
          <a:noFill/>
          <a:ln cap="flat" cmpd="sng" w="38100">
            <a:solidFill>
              <a:srgbClr val="9FC5E8"/>
            </a:solidFill>
            <a:prstDash val="solid"/>
            <a:round/>
            <a:headEnd len="sm" w="sm" type="none"/>
            <a:tailEnd len="sm" w="sm" type="none"/>
          </a:ln>
        </p:spPr>
      </p:cxnSp>
      <p:sp>
        <p:nvSpPr>
          <p:cNvPr id="270" name="Google Shape;270;p38"/>
          <p:cNvSpPr txBox="1"/>
          <p:nvPr>
            <p:ph type="title"/>
          </p:nvPr>
        </p:nvSpPr>
        <p:spPr>
          <a:xfrm>
            <a:off x="265500" y="1612100"/>
            <a:ext cx="4045200" cy="20085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271" name="Google Shape;271;p38"/>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272" name="Google Shape;272;p38"/>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500"/>
              </a:spcBef>
              <a:spcAft>
                <a:spcPts val="0"/>
              </a:spcAft>
              <a:buSzPts val="1400"/>
              <a:buChar char="○"/>
              <a:defRPr/>
            </a:lvl2pPr>
            <a:lvl3pPr indent="-317500" lvl="2" marL="1371600">
              <a:spcBef>
                <a:spcPts val="500"/>
              </a:spcBef>
              <a:spcAft>
                <a:spcPts val="0"/>
              </a:spcAft>
              <a:buSzPts val="1400"/>
              <a:buChar char="■"/>
              <a:defRPr/>
            </a:lvl3pPr>
            <a:lvl4pPr indent="-317500" lvl="3" marL="1828800">
              <a:spcBef>
                <a:spcPts val="500"/>
              </a:spcBef>
              <a:spcAft>
                <a:spcPts val="0"/>
              </a:spcAft>
              <a:buSzPts val="1400"/>
              <a:buChar char="●"/>
              <a:defRPr/>
            </a:lvl4pPr>
            <a:lvl5pPr indent="-317500" lvl="4" marL="2286000">
              <a:spcBef>
                <a:spcPts val="500"/>
              </a:spcBef>
              <a:spcAft>
                <a:spcPts val="0"/>
              </a:spcAft>
              <a:buSzPts val="1400"/>
              <a:buChar char="○"/>
              <a:defRPr/>
            </a:lvl5pPr>
            <a:lvl6pPr indent="-317500" lvl="5" marL="2743200">
              <a:spcBef>
                <a:spcPts val="500"/>
              </a:spcBef>
              <a:spcAft>
                <a:spcPts val="0"/>
              </a:spcAft>
              <a:buSzPts val="1400"/>
              <a:buChar char="■"/>
              <a:defRPr/>
            </a:lvl6pPr>
            <a:lvl7pPr indent="-317500" lvl="6" marL="3200400">
              <a:spcBef>
                <a:spcPts val="500"/>
              </a:spcBef>
              <a:spcAft>
                <a:spcPts val="0"/>
              </a:spcAft>
              <a:buSzPts val="1400"/>
              <a:buChar char="●"/>
              <a:defRPr/>
            </a:lvl7pPr>
            <a:lvl8pPr indent="-317500" lvl="7" marL="3657600">
              <a:spcBef>
                <a:spcPts val="500"/>
              </a:spcBef>
              <a:spcAft>
                <a:spcPts val="0"/>
              </a:spcAft>
              <a:buSzPts val="1400"/>
              <a:buChar char="○"/>
              <a:defRPr/>
            </a:lvl8pPr>
            <a:lvl9pPr indent="-317500" lvl="8" marL="4114800">
              <a:spcBef>
                <a:spcPts val="500"/>
              </a:spcBef>
              <a:spcAft>
                <a:spcPts val="500"/>
              </a:spcAft>
              <a:buSzPts val="1400"/>
              <a:buChar char="■"/>
              <a:defRPr/>
            </a:lvl9pPr>
          </a:lstStyle>
          <a:p/>
        </p:txBody>
      </p:sp>
      <p:sp>
        <p:nvSpPr>
          <p:cNvPr id="273" name="Google Shape;273;p38"/>
          <p:cNvSpPr txBox="1"/>
          <p:nvPr>
            <p:ph idx="12" type="sldNum"/>
          </p:nvPr>
        </p:nvSpPr>
        <p:spPr>
          <a:xfrm>
            <a:off x="8556784" y="6333134"/>
            <a:ext cx="548700" cy="524700"/>
          </a:xfrm>
          <a:prstGeom prst="rect">
            <a:avLst/>
          </a:prstGeom>
        </p:spPr>
        <p:txBody>
          <a:bodyPr anchorCtr="0" anchor="t"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pic>
        <p:nvPicPr>
          <p:cNvPr id="274" name="Google Shape;274;p38"/>
          <p:cNvPicPr preferRelativeResize="0"/>
          <p:nvPr/>
        </p:nvPicPr>
        <p:blipFill>
          <a:blip r:embed="rId2">
            <a:alphaModFix/>
          </a:blip>
          <a:stretch>
            <a:fillRect/>
          </a:stretch>
        </p:blipFill>
        <p:spPr>
          <a:xfrm>
            <a:off x="1678500" y="4876800"/>
            <a:ext cx="1219200" cy="12192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5" name="Shape 275"/>
        <p:cNvGrpSpPr/>
        <p:nvPr/>
      </p:nvGrpSpPr>
      <p:grpSpPr>
        <a:xfrm>
          <a:off x="0" y="0"/>
          <a:ext cx="0" cy="0"/>
          <a:chOff x="0" y="0"/>
          <a:chExt cx="0" cy="0"/>
        </a:xfrm>
      </p:grpSpPr>
      <p:sp>
        <p:nvSpPr>
          <p:cNvPr id="276" name="Google Shape;276;p39"/>
          <p:cNvSpPr txBox="1"/>
          <p:nvPr>
            <p:ph idx="1" type="body"/>
          </p:nvPr>
        </p:nvSpPr>
        <p:spPr>
          <a:xfrm>
            <a:off x="319500" y="5644967"/>
            <a:ext cx="5998800" cy="798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277" name="Google Shape;277;p3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278" name="Google Shape;278;p39"/>
          <p:cNvPicPr preferRelativeResize="0"/>
          <p:nvPr/>
        </p:nvPicPr>
        <p:blipFill>
          <a:blip r:embed="rId2">
            <a:alphaModFix/>
          </a:blip>
          <a:stretch>
            <a:fillRect/>
          </a:stretch>
        </p:blipFill>
        <p:spPr>
          <a:xfrm>
            <a:off x="381000" y="3352800"/>
            <a:ext cx="1600200" cy="16002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9" name="Shape 279"/>
        <p:cNvGrpSpPr/>
        <p:nvPr/>
      </p:nvGrpSpPr>
      <p:grpSpPr>
        <a:xfrm>
          <a:off x="0" y="0"/>
          <a:ext cx="0" cy="0"/>
          <a:chOff x="0" y="0"/>
          <a:chExt cx="0" cy="0"/>
        </a:xfrm>
      </p:grpSpPr>
      <p:sp>
        <p:nvSpPr>
          <p:cNvPr id="280" name="Google Shape;280;p40"/>
          <p:cNvSpPr/>
          <p:nvPr/>
        </p:nvSpPr>
        <p:spPr>
          <a:xfrm>
            <a:off x="150" y="6769100"/>
            <a:ext cx="9143700" cy="88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0"/>
          <p:cNvSpPr txBox="1"/>
          <p:nvPr>
            <p:ph hasCustomPrompt="1" type="title"/>
          </p:nvPr>
        </p:nvSpPr>
        <p:spPr>
          <a:xfrm>
            <a:off x="387900" y="1536600"/>
            <a:ext cx="8368200" cy="205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282" name="Google Shape;282;p40"/>
          <p:cNvSpPr txBox="1"/>
          <p:nvPr>
            <p:ph idx="1" type="body"/>
          </p:nvPr>
        </p:nvSpPr>
        <p:spPr>
          <a:xfrm>
            <a:off x="387900" y="3892600"/>
            <a:ext cx="8368200" cy="1428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500"/>
              </a:spcBef>
              <a:spcAft>
                <a:spcPts val="0"/>
              </a:spcAft>
              <a:buSzPts val="1400"/>
              <a:buChar char="○"/>
              <a:defRPr/>
            </a:lvl2pPr>
            <a:lvl3pPr indent="-317500" lvl="2" marL="1371600" algn="ctr">
              <a:spcBef>
                <a:spcPts val="500"/>
              </a:spcBef>
              <a:spcAft>
                <a:spcPts val="0"/>
              </a:spcAft>
              <a:buSzPts val="1400"/>
              <a:buChar char="■"/>
              <a:defRPr/>
            </a:lvl3pPr>
            <a:lvl4pPr indent="-317500" lvl="3" marL="1828800" algn="ctr">
              <a:spcBef>
                <a:spcPts val="500"/>
              </a:spcBef>
              <a:spcAft>
                <a:spcPts val="0"/>
              </a:spcAft>
              <a:buSzPts val="1400"/>
              <a:buChar char="●"/>
              <a:defRPr/>
            </a:lvl4pPr>
            <a:lvl5pPr indent="-317500" lvl="4" marL="2286000" algn="ctr">
              <a:spcBef>
                <a:spcPts val="500"/>
              </a:spcBef>
              <a:spcAft>
                <a:spcPts val="0"/>
              </a:spcAft>
              <a:buSzPts val="1400"/>
              <a:buChar char="○"/>
              <a:defRPr/>
            </a:lvl5pPr>
            <a:lvl6pPr indent="-317500" lvl="5" marL="2743200" algn="ctr">
              <a:spcBef>
                <a:spcPts val="500"/>
              </a:spcBef>
              <a:spcAft>
                <a:spcPts val="0"/>
              </a:spcAft>
              <a:buSzPts val="1400"/>
              <a:buChar char="■"/>
              <a:defRPr/>
            </a:lvl6pPr>
            <a:lvl7pPr indent="-317500" lvl="6" marL="3200400" algn="ctr">
              <a:spcBef>
                <a:spcPts val="500"/>
              </a:spcBef>
              <a:spcAft>
                <a:spcPts val="0"/>
              </a:spcAft>
              <a:buSzPts val="1400"/>
              <a:buChar char="●"/>
              <a:defRPr/>
            </a:lvl7pPr>
            <a:lvl8pPr indent="-317500" lvl="7" marL="3657600" algn="ctr">
              <a:spcBef>
                <a:spcPts val="500"/>
              </a:spcBef>
              <a:spcAft>
                <a:spcPts val="0"/>
              </a:spcAft>
              <a:buSzPts val="1400"/>
              <a:buChar char="○"/>
              <a:defRPr/>
            </a:lvl8pPr>
            <a:lvl9pPr indent="-317500" lvl="8" marL="4114800" algn="ctr">
              <a:spcBef>
                <a:spcPts val="500"/>
              </a:spcBef>
              <a:spcAft>
                <a:spcPts val="500"/>
              </a:spcAft>
              <a:buSzPts val="1400"/>
              <a:buChar char="■"/>
              <a:defRPr/>
            </a:lvl9pPr>
          </a:lstStyle>
          <a:p/>
        </p:txBody>
      </p:sp>
      <p:sp>
        <p:nvSpPr>
          <p:cNvPr id="283" name="Google Shape;283;p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284" name="Google Shape;284;p40"/>
          <p:cNvPicPr preferRelativeResize="0"/>
          <p:nvPr/>
        </p:nvPicPr>
        <p:blipFill>
          <a:blip r:embed="rId2">
            <a:alphaModFix/>
          </a:blip>
          <a:stretch>
            <a:fillRect/>
          </a:stretch>
        </p:blipFill>
        <p:spPr>
          <a:xfrm>
            <a:off x="323850" y="304800"/>
            <a:ext cx="1276350" cy="129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p:cSld name="MAIN_POINT_1_2">
    <p:spTree>
      <p:nvGrpSpPr>
        <p:cNvPr id="41" name="Shape 41"/>
        <p:cNvGrpSpPr/>
        <p:nvPr/>
      </p:nvGrpSpPr>
      <p:grpSpPr>
        <a:xfrm>
          <a:off x="0" y="0"/>
          <a:ext cx="0" cy="0"/>
          <a:chOff x="0" y="0"/>
          <a:chExt cx="0" cy="0"/>
        </a:xfrm>
      </p:grpSpPr>
      <p:sp>
        <p:nvSpPr>
          <p:cNvPr id="42" name="Google Shape;42;p5"/>
          <p:cNvSpPr txBox="1"/>
          <p:nvPr>
            <p:ph type="title"/>
          </p:nvPr>
        </p:nvSpPr>
        <p:spPr>
          <a:xfrm>
            <a:off x="381000" y="2743200"/>
            <a:ext cx="3733800" cy="388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43" name="Google Shape;43;p5"/>
          <p:cNvSpPr/>
          <p:nvPr/>
        </p:nvSpPr>
        <p:spPr>
          <a:xfrm>
            <a:off x="0" y="0"/>
            <a:ext cx="4419600" cy="6693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02644"/>
              </a:solidFill>
            </a:endParaRPr>
          </a:p>
        </p:txBody>
      </p:sp>
      <p:pic>
        <p:nvPicPr>
          <p:cNvPr descr="Image" id="44" name="Google Shape;44;p5"/>
          <p:cNvPicPr preferRelativeResize="0"/>
          <p:nvPr/>
        </p:nvPicPr>
        <p:blipFill rotWithShape="1">
          <a:blip r:embed="rId2">
            <a:alphaModFix/>
          </a:blip>
          <a:srcRect b="3334" l="2799" r="48427" t="0"/>
          <a:stretch/>
        </p:blipFill>
        <p:spPr>
          <a:xfrm>
            <a:off x="-8856" y="9156"/>
            <a:ext cx="4724400" cy="6629400"/>
          </a:xfrm>
          <a:prstGeom prst="rect">
            <a:avLst/>
          </a:prstGeom>
          <a:noFill/>
          <a:ln>
            <a:noFill/>
          </a:ln>
        </p:spPr>
      </p:pic>
      <p:sp>
        <p:nvSpPr>
          <p:cNvPr id="45" name="Google Shape;45;p5"/>
          <p:cNvSpPr txBox="1"/>
          <p:nvPr/>
        </p:nvSpPr>
        <p:spPr>
          <a:xfrm>
            <a:off x="-9000" y="-6"/>
            <a:ext cx="4743000" cy="66294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46" name="Google Shape;46;p5"/>
          <p:cNvSpPr txBox="1"/>
          <p:nvPr>
            <p:ph idx="2" type="title"/>
          </p:nvPr>
        </p:nvSpPr>
        <p:spPr>
          <a:xfrm>
            <a:off x="783875" y="838200"/>
            <a:ext cx="3505200" cy="190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pic>
        <p:nvPicPr>
          <p:cNvPr id="47" name="Google Shape;47;p5"/>
          <p:cNvPicPr preferRelativeResize="0"/>
          <p:nvPr/>
        </p:nvPicPr>
        <p:blipFill>
          <a:blip r:embed="rId3">
            <a:alphaModFix/>
          </a:blip>
          <a:stretch>
            <a:fillRect/>
          </a:stretch>
        </p:blipFill>
        <p:spPr>
          <a:xfrm>
            <a:off x="7848600" y="203200"/>
            <a:ext cx="1143000" cy="1092200"/>
          </a:xfrm>
          <a:prstGeom prst="rect">
            <a:avLst/>
          </a:prstGeom>
          <a:noFill/>
          <a:ln>
            <a:noFill/>
          </a:ln>
        </p:spPr>
      </p:pic>
      <p:sp>
        <p:nvSpPr>
          <p:cNvPr id="48" name="Google Shape;48;p5"/>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49" name="Google Shape;49;p5"/>
          <p:cNvPicPr preferRelativeResize="0"/>
          <p:nvPr/>
        </p:nvPicPr>
        <p:blipFill rotWithShape="1">
          <a:blip r:embed="rId4">
            <a:alphaModFix/>
          </a:blip>
          <a:srcRect b="0" l="0" r="0" t="0"/>
          <a:stretch/>
        </p:blipFill>
        <p:spPr>
          <a:xfrm>
            <a:off x="898357" y="2743208"/>
            <a:ext cx="200918" cy="45207"/>
          </a:xfrm>
          <a:prstGeom prst="rect">
            <a:avLst/>
          </a:prstGeom>
          <a:noFill/>
          <a:ln>
            <a:noFill/>
          </a:ln>
        </p:spPr>
      </p:pic>
      <p:sp>
        <p:nvSpPr>
          <p:cNvPr id="50" name="Google Shape;50;p5"/>
          <p:cNvSpPr/>
          <p:nvPr/>
        </p:nvSpPr>
        <p:spPr>
          <a:xfrm>
            <a:off x="4724475" y="0"/>
            <a:ext cx="4419600" cy="667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txBox="1"/>
          <p:nvPr>
            <p:ph idx="3" type="title"/>
          </p:nvPr>
        </p:nvSpPr>
        <p:spPr>
          <a:xfrm>
            <a:off x="5067375" y="838200"/>
            <a:ext cx="3505200" cy="190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02644"/>
              </a:buClr>
              <a:buSzPts val="3600"/>
              <a:buNone/>
              <a:defRPr sz="3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52" name="Google Shape;52;p5"/>
          <p:cNvSpPr txBox="1"/>
          <p:nvPr>
            <p:ph idx="4" type="title"/>
          </p:nvPr>
        </p:nvSpPr>
        <p:spPr>
          <a:xfrm>
            <a:off x="5067375" y="2743200"/>
            <a:ext cx="3733800" cy="388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5" name="Shape 285"/>
        <p:cNvGrpSpPr/>
        <p:nvPr/>
      </p:nvGrpSpPr>
      <p:grpSpPr>
        <a:xfrm>
          <a:off x="0" y="0"/>
          <a:ext cx="0" cy="0"/>
          <a:chOff x="0" y="0"/>
          <a:chExt cx="0" cy="0"/>
        </a:xfrm>
      </p:grpSpPr>
      <p:sp>
        <p:nvSpPr>
          <p:cNvPr id="286" name="Google Shape;286;p4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287" name="Shape 287"/>
        <p:cNvGrpSpPr/>
        <p:nvPr/>
      </p:nvGrpSpPr>
      <p:grpSpPr>
        <a:xfrm>
          <a:off x="0" y="0"/>
          <a:ext cx="0" cy="0"/>
          <a:chOff x="0" y="0"/>
          <a:chExt cx="0" cy="0"/>
        </a:xfrm>
      </p:grpSpPr>
      <p:sp>
        <p:nvSpPr>
          <p:cNvPr id="288" name="Google Shape;288;p4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3">
  <p:cSld name="MAIN_POINT_1_2_3">
    <p:spTree>
      <p:nvGrpSpPr>
        <p:cNvPr id="53" name="Shape 53"/>
        <p:cNvGrpSpPr/>
        <p:nvPr/>
      </p:nvGrpSpPr>
      <p:grpSpPr>
        <a:xfrm>
          <a:off x="0" y="0"/>
          <a:ext cx="0" cy="0"/>
          <a:chOff x="0" y="0"/>
          <a:chExt cx="0" cy="0"/>
        </a:xfrm>
      </p:grpSpPr>
      <p:sp>
        <p:nvSpPr>
          <p:cNvPr id="54" name="Google Shape;54;p6"/>
          <p:cNvSpPr txBox="1"/>
          <p:nvPr>
            <p:ph type="title"/>
          </p:nvPr>
        </p:nvSpPr>
        <p:spPr>
          <a:xfrm>
            <a:off x="381000" y="2743200"/>
            <a:ext cx="3733800" cy="388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55" name="Google Shape;55;p6"/>
          <p:cNvSpPr/>
          <p:nvPr/>
        </p:nvSpPr>
        <p:spPr>
          <a:xfrm>
            <a:off x="0" y="0"/>
            <a:ext cx="4419600" cy="6693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02644"/>
              </a:solidFill>
            </a:endParaRPr>
          </a:p>
        </p:txBody>
      </p:sp>
      <p:pic>
        <p:nvPicPr>
          <p:cNvPr descr="Image" id="56" name="Google Shape;56;p6"/>
          <p:cNvPicPr preferRelativeResize="0"/>
          <p:nvPr/>
        </p:nvPicPr>
        <p:blipFill rotWithShape="1">
          <a:blip r:embed="rId2">
            <a:alphaModFix/>
          </a:blip>
          <a:srcRect b="3334" l="2799" r="48427" t="0"/>
          <a:stretch/>
        </p:blipFill>
        <p:spPr>
          <a:xfrm>
            <a:off x="-8856" y="9156"/>
            <a:ext cx="4724400" cy="6629400"/>
          </a:xfrm>
          <a:prstGeom prst="rect">
            <a:avLst/>
          </a:prstGeom>
          <a:noFill/>
          <a:ln>
            <a:noFill/>
          </a:ln>
        </p:spPr>
      </p:pic>
      <p:sp>
        <p:nvSpPr>
          <p:cNvPr id="57" name="Google Shape;57;p6"/>
          <p:cNvSpPr txBox="1"/>
          <p:nvPr/>
        </p:nvSpPr>
        <p:spPr>
          <a:xfrm>
            <a:off x="-9000" y="-6"/>
            <a:ext cx="4743000" cy="66294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58" name="Google Shape;58;p6"/>
          <p:cNvSpPr txBox="1"/>
          <p:nvPr>
            <p:ph idx="2" type="title"/>
          </p:nvPr>
        </p:nvSpPr>
        <p:spPr>
          <a:xfrm>
            <a:off x="783875" y="838200"/>
            <a:ext cx="3505200" cy="190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pic>
        <p:nvPicPr>
          <p:cNvPr id="59" name="Google Shape;59;p6"/>
          <p:cNvPicPr preferRelativeResize="0"/>
          <p:nvPr/>
        </p:nvPicPr>
        <p:blipFill>
          <a:blip r:embed="rId3">
            <a:alphaModFix/>
          </a:blip>
          <a:stretch>
            <a:fillRect/>
          </a:stretch>
        </p:blipFill>
        <p:spPr>
          <a:xfrm>
            <a:off x="7848600" y="203200"/>
            <a:ext cx="1143000" cy="1092200"/>
          </a:xfrm>
          <a:prstGeom prst="rect">
            <a:avLst/>
          </a:prstGeom>
          <a:noFill/>
          <a:ln>
            <a:noFill/>
          </a:ln>
        </p:spPr>
      </p:pic>
      <p:sp>
        <p:nvSpPr>
          <p:cNvPr id="60" name="Google Shape;60;p6"/>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61" name="Google Shape;61;p6"/>
          <p:cNvPicPr preferRelativeResize="0"/>
          <p:nvPr/>
        </p:nvPicPr>
        <p:blipFill rotWithShape="1">
          <a:blip r:embed="rId4">
            <a:alphaModFix/>
          </a:blip>
          <a:srcRect b="0" l="0" r="0" t="0"/>
          <a:stretch/>
        </p:blipFill>
        <p:spPr>
          <a:xfrm>
            <a:off x="898357" y="2743208"/>
            <a:ext cx="200918" cy="45207"/>
          </a:xfrm>
          <a:prstGeom prst="rect">
            <a:avLst/>
          </a:prstGeom>
          <a:noFill/>
          <a:ln>
            <a:noFill/>
          </a:ln>
        </p:spPr>
      </p:pic>
      <p:sp>
        <p:nvSpPr>
          <p:cNvPr id="62" name="Google Shape;62;p6"/>
          <p:cNvSpPr/>
          <p:nvPr/>
        </p:nvSpPr>
        <p:spPr>
          <a:xfrm>
            <a:off x="4724475" y="0"/>
            <a:ext cx="4419600" cy="667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txBox="1"/>
          <p:nvPr>
            <p:ph idx="3" type="title"/>
          </p:nvPr>
        </p:nvSpPr>
        <p:spPr>
          <a:xfrm>
            <a:off x="5067375" y="838200"/>
            <a:ext cx="3505200" cy="190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02644"/>
              </a:buClr>
              <a:buSzPts val="3600"/>
              <a:buNone/>
              <a:defRPr sz="3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64" name="Google Shape;64;p6"/>
          <p:cNvSpPr txBox="1"/>
          <p:nvPr>
            <p:ph idx="4" type="title"/>
          </p:nvPr>
        </p:nvSpPr>
        <p:spPr>
          <a:xfrm>
            <a:off x="5067375" y="2743200"/>
            <a:ext cx="3733800" cy="388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2">
  <p:cSld name="MAIN_POINT_1_2_2">
    <p:spTree>
      <p:nvGrpSpPr>
        <p:cNvPr id="65" name="Shape 65"/>
        <p:cNvGrpSpPr/>
        <p:nvPr/>
      </p:nvGrpSpPr>
      <p:grpSpPr>
        <a:xfrm>
          <a:off x="0" y="0"/>
          <a:ext cx="0" cy="0"/>
          <a:chOff x="0" y="0"/>
          <a:chExt cx="0" cy="0"/>
        </a:xfrm>
      </p:grpSpPr>
      <p:sp>
        <p:nvSpPr>
          <p:cNvPr id="66" name="Google Shape;66;p7"/>
          <p:cNvSpPr/>
          <p:nvPr/>
        </p:nvSpPr>
        <p:spPr>
          <a:xfrm>
            <a:off x="0" y="0"/>
            <a:ext cx="4419600" cy="6693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02644"/>
              </a:solidFill>
            </a:endParaRPr>
          </a:p>
        </p:txBody>
      </p:sp>
      <p:pic>
        <p:nvPicPr>
          <p:cNvPr descr="Image" id="67" name="Google Shape;67;p7"/>
          <p:cNvPicPr preferRelativeResize="0"/>
          <p:nvPr/>
        </p:nvPicPr>
        <p:blipFill rotWithShape="1">
          <a:blip r:embed="rId2">
            <a:alphaModFix/>
          </a:blip>
          <a:srcRect b="3334" l="2799" r="48427" t="0"/>
          <a:stretch/>
        </p:blipFill>
        <p:spPr>
          <a:xfrm>
            <a:off x="-8856" y="9156"/>
            <a:ext cx="4724400" cy="6629400"/>
          </a:xfrm>
          <a:prstGeom prst="rect">
            <a:avLst/>
          </a:prstGeom>
          <a:noFill/>
          <a:ln>
            <a:noFill/>
          </a:ln>
        </p:spPr>
      </p:pic>
      <p:sp>
        <p:nvSpPr>
          <p:cNvPr id="68" name="Google Shape;68;p7"/>
          <p:cNvSpPr txBox="1"/>
          <p:nvPr/>
        </p:nvSpPr>
        <p:spPr>
          <a:xfrm>
            <a:off x="-9000" y="-6"/>
            <a:ext cx="4743000" cy="66294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69" name="Google Shape;69;p7"/>
          <p:cNvSpPr/>
          <p:nvPr/>
        </p:nvSpPr>
        <p:spPr>
          <a:xfrm>
            <a:off x="4724475" y="0"/>
            <a:ext cx="4419600" cy="667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txBox="1"/>
          <p:nvPr>
            <p:ph type="title"/>
          </p:nvPr>
        </p:nvSpPr>
        <p:spPr>
          <a:xfrm>
            <a:off x="783875" y="838200"/>
            <a:ext cx="3505200" cy="190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
        <p:nvSpPr>
          <p:cNvPr id="71" name="Google Shape;71;p7"/>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sp>
        <p:nvSpPr>
          <p:cNvPr id="72" name="Google Shape;72;p7"/>
          <p:cNvSpPr txBox="1"/>
          <p:nvPr>
            <p:ph idx="2" type="title"/>
          </p:nvPr>
        </p:nvSpPr>
        <p:spPr>
          <a:xfrm>
            <a:off x="5356375" y="4572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73" name="Google Shape;73;p7"/>
          <p:cNvSpPr txBox="1"/>
          <p:nvPr>
            <p:ph idx="3" type="title"/>
          </p:nvPr>
        </p:nvSpPr>
        <p:spPr>
          <a:xfrm>
            <a:off x="5356375" y="8015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74" name="Google Shape;74;p7"/>
          <p:cNvSpPr txBox="1"/>
          <p:nvPr>
            <p:ph idx="4" type="title"/>
          </p:nvPr>
        </p:nvSpPr>
        <p:spPr>
          <a:xfrm>
            <a:off x="5356375" y="19039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75" name="Google Shape;75;p7"/>
          <p:cNvSpPr txBox="1"/>
          <p:nvPr>
            <p:ph idx="5" type="title"/>
          </p:nvPr>
        </p:nvSpPr>
        <p:spPr>
          <a:xfrm>
            <a:off x="5356375" y="22482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76" name="Google Shape;76;p7"/>
          <p:cNvSpPr txBox="1"/>
          <p:nvPr>
            <p:ph idx="6" type="title"/>
          </p:nvPr>
        </p:nvSpPr>
        <p:spPr>
          <a:xfrm>
            <a:off x="5356375" y="33506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77" name="Google Shape;77;p7"/>
          <p:cNvSpPr txBox="1"/>
          <p:nvPr>
            <p:ph idx="7" type="title"/>
          </p:nvPr>
        </p:nvSpPr>
        <p:spPr>
          <a:xfrm>
            <a:off x="5356375" y="36949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78" name="Google Shape;78;p7"/>
          <p:cNvSpPr txBox="1"/>
          <p:nvPr>
            <p:ph idx="8" type="title"/>
          </p:nvPr>
        </p:nvSpPr>
        <p:spPr>
          <a:xfrm>
            <a:off x="5356375" y="47973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79" name="Google Shape;79;p7"/>
          <p:cNvSpPr txBox="1"/>
          <p:nvPr>
            <p:ph idx="9" type="title"/>
          </p:nvPr>
        </p:nvSpPr>
        <p:spPr>
          <a:xfrm>
            <a:off x="5356375" y="51416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2 1">
  <p:cSld name="MAIN_POINT_1_2_2_1">
    <p:spTree>
      <p:nvGrpSpPr>
        <p:cNvPr id="80" name="Shape 80"/>
        <p:cNvGrpSpPr/>
        <p:nvPr/>
      </p:nvGrpSpPr>
      <p:grpSpPr>
        <a:xfrm>
          <a:off x="0" y="0"/>
          <a:ext cx="0" cy="0"/>
          <a:chOff x="0" y="0"/>
          <a:chExt cx="0" cy="0"/>
        </a:xfrm>
      </p:grpSpPr>
      <p:pic>
        <p:nvPicPr>
          <p:cNvPr descr="Image" id="81" name="Google Shape;81;p8"/>
          <p:cNvPicPr preferRelativeResize="0"/>
          <p:nvPr/>
        </p:nvPicPr>
        <p:blipFill rotWithShape="1">
          <a:blip r:embed="rId2">
            <a:alphaModFix/>
          </a:blip>
          <a:srcRect b="3334" l="2799" r="48427" t="0"/>
          <a:stretch/>
        </p:blipFill>
        <p:spPr>
          <a:xfrm>
            <a:off x="4401144" y="9156"/>
            <a:ext cx="4724400" cy="6629400"/>
          </a:xfrm>
          <a:prstGeom prst="rect">
            <a:avLst/>
          </a:prstGeom>
          <a:noFill/>
          <a:ln>
            <a:noFill/>
          </a:ln>
        </p:spPr>
      </p:pic>
      <p:sp>
        <p:nvSpPr>
          <p:cNvPr id="82" name="Google Shape;82;p8"/>
          <p:cNvSpPr txBox="1"/>
          <p:nvPr/>
        </p:nvSpPr>
        <p:spPr>
          <a:xfrm>
            <a:off x="4401000" y="-6"/>
            <a:ext cx="4743000" cy="66294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83" name="Google Shape;83;p8"/>
          <p:cNvSpPr/>
          <p:nvPr/>
        </p:nvSpPr>
        <p:spPr>
          <a:xfrm>
            <a:off x="0" y="0"/>
            <a:ext cx="4419600" cy="6693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02644"/>
              </a:solidFill>
            </a:endParaRPr>
          </a:p>
        </p:txBody>
      </p:sp>
      <p:sp>
        <p:nvSpPr>
          <p:cNvPr id="84" name="Google Shape;84;p8"/>
          <p:cNvSpPr txBox="1"/>
          <p:nvPr>
            <p:ph type="title"/>
          </p:nvPr>
        </p:nvSpPr>
        <p:spPr>
          <a:xfrm>
            <a:off x="5029200" y="838200"/>
            <a:ext cx="3505200" cy="190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pic>
        <p:nvPicPr>
          <p:cNvPr id="85" name="Google Shape;85;p8"/>
          <p:cNvPicPr preferRelativeResize="0"/>
          <p:nvPr/>
        </p:nvPicPr>
        <p:blipFill>
          <a:blip r:embed="rId3">
            <a:alphaModFix/>
          </a:blip>
          <a:stretch>
            <a:fillRect/>
          </a:stretch>
        </p:blipFill>
        <p:spPr>
          <a:xfrm>
            <a:off x="4721325" y="5400300"/>
            <a:ext cx="1031800" cy="985950"/>
          </a:xfrm>
          <a:prstGeom prst="rect">
            <a:avLst/>
          </a:prstGeom>
          <a:noFill/>
          <a:ln>
            <a:noFill/>
          </a:ln>
        </p:spPr>
      </p:pic>
      <p:sp>
        <p:nvSpPr>
          <p:cNvPr id="86" name="Google Shape;86;p8"/>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87" name="Google Shape;87;p8"/>
          <p:cNvPicPr preferRelativeResize="0"/>
          <p:nvPr/>
        </p:nvPicPr>
        <p:blipFill rotWithShape="1">
          <a:blip r:embed="rId4">
            <a:alphaModFix/>
          </a:blip>
          <a:srcRect b="0" l="0" r="0" t="0"/>
          <a:stretch/>
        </p:blipFill>
        <p:spPr>
          <a:xfrm>
            <a:off x="5143682" y="2743208"/>
            <a:ext cx="200918" cy="45207"/>
          </a:xfrm>
          <a:prstGeom prst="rect">
            <a:avLst/>
          </a:prstGeom>
          <a:noFill/>
          <a:ln>
            <a:noFill/>
          </a:ln>
        </p:spPr>
      </p:pic>
      <p:sp>
        <p:nvSpPr>
          <p:cNvPr id="88" name="Google Shape;88;p8"/>
          <p:cNvSpPr txBox="1"/>
          <p:nvPr>
            <p:ph idx="2" type="title"/>
          </p:nvPr>
        </p:nvSpPr>
        <p:spPr>
          <a:xfrm>
            <a:off x="632513" y="4572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89" name="Google Shape;89;p8"/>
          <p:cNvSpPr txBox="1"/>
          <p:nvPr>
            <p:ph idx="3" type="title"/>
          </p:nvPr>
        </p:nvSpPr>
        <p:spPr>
          <a:xfrm>
            <a:off x="632513" y="8015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90" name="Google Shape;90;p8"/>
          <p:cNvSpPr txBox="1"/>
          <p:nvPr>
            <p:ph idx="4" type="title"/>
          </p:nvPr>
        </p:nvSpPr>
        <p:spPr>
          <a:xfrm>
            <a:off x="632513" y="19039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91" name="Google Shape;91;p8"/>
          <p:cNvSpPr txBox="1"/>
          <p:nvPr>
            <p:ph idx="5" type="title"/>
          </p:nvPr>
        </p:nvSpPr>
        <p:spPr>
          <a:xfrm>
            <a:off x="634113" y="22482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92" name="Google Shape;92;p8"/>
          <p:cNvSpPr txBox="1"/>
          <p:nvPr>
            <p:ph idx="6" type="title"/>
          </p:nvPr>
        </p:nvSpPr>
        <p:spPr>
          <a:xfrm>
            <a:off x="632513" y="33506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93" name="Google Shape;93;p8"/>
          <p:cNvSpPr txBox="1"/>
          <p:nvPr>
            <p:ph idx="7" type="title"/>
          </p:nvPr>
        </p:nvSpPr>
        <p:spPr>
          <a:xfrm>
            <a:off x="632513" y="36949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94" name="Google Shape;94;p8"/>
          <p:cNvSpPr txBox="1"/>
          <p:nvPr>
            <p:ph idx="8" type="title"/>
          </p:nvPr>
        </p:nvSpPr>
        <p:spPr>
          <a:xfrm>
            <a:off x="632513" y="47973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2 1 1">
  <p:cSld name="MAIN_POINT_1_2_2_1_1">
    <p:spTree>
      <p:nvGrpSpPr>
        <p:cNvPr id="95" name="Shape 95"/>
        <p:cNvGrpSpPr/>
        <p:nvPr/>
      </p:nvGrpSpPr>
      <p:grpSpPr>
        <a:xfrm>
          <a:off x="0" y="0"/>
          <a:ext cx="0" cy="0"/>
          <a:chOff x="0" y="0"/>
          <a:chExt cx="0" cy="0"/>
        </a:xfrm>
      </p:grpSpPr>
      <p:sp>
        <p:nvSpPr>
          <p:cNvPr id="96" name="Google Shape;96;p9"/>
          <p:cNvSpPr/>
          <p:nvPr/>
        </p:nvSpPr>
        <p:spPr>
          <a:xfrm>
            <a:off x="0" y="0"/>
            <a:ext cx="4419600" cy="6693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02644"/>
              </a:solidFill>
            </a:endParaRPr>
          </a:p>
        </p:txBody>
      </p:sp>
      <p:sp>
        <p:nvSpPr>
          <p:cNvPr id="97" name="Google Shape;97;p9"/>
          <p:cNvSpPr txBox="1"/>
          <p:nvPr>
            <p:ph type="title"/>
          </p:nvPr>
        </p:nvSpPr>
        <p:spPr>
          <a:xfrm>
            <a:off x="5029200" y="838200"/>
            <a:ext cx="3505200" cy="190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
        <p:nvSpPr>
          <p:cNvPr id="98" name="Google Shape;98;p9"/>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
              <a:t>‹#›</a:t>
            </a:fld>
            <a:endParaRPr/>
          </a:p>
        </p:txBody>
      </p:sp>
      <p:pic>
        <p:nvPicPr>
          <p:cNvPr id="99" name="Google Shape;99;p9"/>
          <p:cNvPicPr preferRelativeResize="0"/>
          <p:nvPr/>
        </p:nvPicPr>
        <p:blipFill rotWithShape="1">
          <a:blip r:embed="rId2">
            <a:alphaModFix/>
          </a:blip>
          <a:srcRect b="0" l="0" r="0" t="0"/>
          <a:stretch/>
        </p:blipFill>
        <p:spPr>
          <a:xfrm>
            <a:off x="5143682" y="2743208"/>
            <a:ext cx="200918" cy="45207"/>
          </a:xfrm>
          <a:prstGeom prst="rect">
            <a:avLst/>
          </a:prstGeom>
          <a:noFill/>
          <a:ln>
            <a:noFill/>
          </a:ln>
        </p:spPr>
      </p:pic>
      <p:sp>
        <p:nvSpPr>
          <p:cNvPr id="100" name="Google Shape;100;p9"/>
          <p:cNvSpPr txBox="1"/>
          <p:nvPr>
            <p:ph idx="2" type="title"/>
          </p:nvPr>
        </p:nvSpPr>
        <p:spPr>
          <a:xfrm>
            <a:off x="632513" y="4572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101" name="Google Shape;101;p9"/>
          <p:cNvSpPr txBox="1"/>
          <p:nvPr>
            <p:ph idx="3" type="title"/>
          </p:nvPr>
        </p:nvSpPr>
        <p:spPr>
          <a:xfrm>
            <a:off x="632513" y="8015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102" name="Google Shape;102;p9"/>
          <p:cNvSpPr txBox="1"/>
          <p:nvPr>
            <p:ph idx="4" type="title"/>
          </p:nvPr>
        </p:nvSpPr>
        <p:spPr>
          <a:xfrm>
            <a:off x="632513" y="19039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103" name="Google Shape;103;p9"/>
          <p:cNvSpPr txBox="1"/>
          <p:nvPr>
            <p:ph idx="5" type="title"/>
          </p:nvPr>
        </p:nvSpPr>
        <p:spPr>
          <a:xfrm>
            <a:off x="634113" y="22482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104" name="Google Shape;104;p9"/>
          <p:cNvSpPr txBox="1"/>
          <p:nvPr>
            <p:ph idx="6" type="title"/>
          </p:nvPr>
        </p:nvSpPr>
        <p:spPr>
          <a:xfrm>
            <a:off x="632513" y="33506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
        <p:nvSpPr>
          <p:cNvPr id="105" name="Google Shape;105;p9"/>
          <p:cNvSpPr txBox="1"/>
          <p:nvPr>
            <p:ph idx="7" type="title"/>
          </p:nvPr>
        </p:nvSpPr>
        <p:spPr>
          <a:xfrm>
            <a:off x="632513" y="36949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
        <p:nvSpPr>
          <p:cNvPr id="106" name="Google Shape;106;p9"/>
          <p:cNvSpPr txBox="1"/>
          <p:nvPr>
            <p:ph idx="8" type="title"/>
          </p:nvPr>
        </p:nvSpPr>
        <p:spPr>
          <a:xfrm>
            <a:off x="632513" y="4797300"/>
            <a:ext cx="3412800" cy="45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600"/>
              <a:buNone/>
              <a:defRPr sz="1600">
                <a:solidFill>
                  <a:srgbClr val="102644"/>
                </a:solidFill>
              </a:defRPr>
            </a:lvl1pPr>
            <a:lvl2pPr lvl="1" rtl="0">
              <a:spcBef>
                <a:spcPts val="0"/>
              </a:spcBef>
              <a:spcAft>
                <a:spcPts val="0"/>
              </a:spcAft>
              <a:buClr>
                <a:srgbClr val="102644"/>
              </a:buClr>
              <a:buSzPts val="4800"/>
              <a:buNone/>
              <a:defRPr sz="4800">
                <a:solidFill>
                  <a:srgbClr val="102644"/>
                </a:solidFill>
              </a:defRPr>
            </a:lvl2pPr>
            <a:lvl3pPr lvl="2" rtl="0">
              <a:spcBef>
                <a:spcPts val="0"/>
              </a:spcBef>
              <a:spcAft>
                <a:spcPts val="0"/>
              </a:spcAft>
              <a:buClr>
                <a:srgbClr val="102644"/>
              </a:buClr>
              <a:buSzPts val="4800"/>
              <a:buNone/>
              <a:defRPr sz="4800">
                <a:solidFill>
                  <a:srgbClr val="102644"/>
                </a:solidFill>
              </a:defRPr>
            </a:lvl3pPr>
            <a:lvl4pPr lvl="3" rtl="0">
              <a:spcBef>
                <a:spcPts val="0"/>
              </a:spcBef>
              <a:spcAft>
                <a:spcPts val="0"/>
              </a:spcAft>
              <a:buClr>
                <a:srgbClr val="102644"/>
              </a:buClr>
              <a:buSzPts val="4800"/>
              <a:buNone/>
              <a:defRPr sz="4800">
                <a:solidFill>
                  <a:srgbClr val="102644"/>
                </a:solidFill>
              </a:defRPr>
            </a:lvl4pPr>
            <a:lvl5pPr lvl="4" rtl="0">
              <a:spcBef>
                <a:spcPts val="0"/>
              </a:spcBef>
              <a:spcAft>
                <a:spcPts val="0"/>
              </a:spcAft>
              <a:buClr>
                <a:srgbClr val="102644"/>
              </a:buClr>
              <a:buSzPts val="4800"/>
              <a:buNone/>
              <a:defRPr sz="4800">
                <a:solidFill>
                  <a:srgbClr val="102644"/>
                </a:solidFill>
              </a:defRPr>
            </a:lvl5pPr>
            <a:lvl6pPr lvl="5" rtl="0">
              <a:spcBef>
                <a:spcPts val="0"/>
              </a:spcBef>
              <a:spcAft>
                <a:spcPts val="0"/>
              </a:spcAft>
              <a:buClr>
                <a:srgbClr val="102644"/>
              </a:buClr>
              <a:buSzPts val="4800"/>
              <a:buNone/>
              <a:defRPr sz="4800">
                <a:solidFill>
                  <a:srgbClr val="102644"/>
                </a:solidFill>
              </a:defRPr>
            </a:lvl6pPr>
            <a:lvl7pPr lvl="6" rtl="0">
              <a:spcBef>
                <a:spcPts val="0"/>
              </a:spcBef>
              <a:spcAft>
                <a:spcPts val="0"/>
              </a:spcAft>
              <a:buClr>
                <a:srgbClr val="102644"/>
              </a:buClr>
              <a:buSzPts val="4800"/>
              <a:buNone/>
              <a:defRPr sz="4800">
                <a:solidFill>
                  <a:srgbClr val="102644"/>
                </a:solidFill>
              </a:defRPr>
            </a:lvl7pPr>
            <a:lvl8pPr lvl="7" rtl="0">
              <a:spcBef>
                <a:spcPts val="0"/>
              </a:spcBef>
              <a:spcAft>
                <a:spcPts val="0"/>
              </a:spcAft>
              <a:buClr>
                <a:srgbClr val="102644"/>
              </a:buClr>
              <a:buSzPts val="4800"/>
              <a:buNone/>
              <a:defRPr sz="4800">
                <a:solidFill>
                  <a:srgbClr val="102644"/>
                </a:solidFill>
              </a:defRPr>
            </a:lvl8pPr>
            <a:lvl9pPr lvl="8" rtl="0">
              <a:spcBef>
                <a:spcPts val="0"/>
              </a:spcBef>
              <a:spcAft>
                <a:spcPts val="0"/>
              </a:spcAft>
              <a:buClr>
                <a:srgbClr val="102644"/>
              </a:buClr>
              <a:buSzPts val="4800"/>
              <a:buNone/>
              <a:defRPr sz="4800">
                <a:solidFill>
                  <a:srgbClr val="102644"/>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07" name="Shape 107"/>
        <p:cNvGrpSpPr/>
        <p:nvPr/>
      </p:nvGrpSpPr>
      <p:grpSpPr>
        <a:xfrm>
          <a:off x="0" y="0"/>
          <a:ext cx="0" cy="0"/>
          <a:chOff x="0" y="0"/>
          <a:chExt cx="0" cy="0"/>
        </a:xfrm>
      </p:grpSpPr>
      <p:sp>
        <p:nvSpPr>
          <p:cNvPr id="108" name="Google Shape;108;p10"/>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9" name="Google Shape;109;p10"/>
          <p:cNvSpPr txBox="1"/>
          <p:nvPr>
            <p:ph type="title"/>
          </p:nvPr>
        </p:nvSpPr>
        <p:spPr>
          <a:xfrm>
            <a:off x="632513" y="5141675"/>
            <a:ext cx="3635100" cy="109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02644"/>
              </a:buClr>
              <a:buSzPts val="1000"/>
              <a:buNone/>
              <a:defRPr sz="1000">
                <a:solidFill>
                  <a:srgbClr val="102644"/>
                </a:solidFill>
              </a:defRPr>
            </a:lvl1pPr>
            <a:lvl2pPr lvl="1" rtl="0">
              <a:spcBef>
                <a:spcPts val="0"/>
              </a:spcBef>
              <a:spcAft>
                <a:spcPts val="0"/>
              </a:spcAft>
              <a:buClr>
                <a:srgbClr val="102644"/>
              </a:buClr>
              <a:buSzPts val="1000"/>
              <a:buNone/>
              <a:defRPr sz="1000">
                <a:solidFill>
                  <a:srgbClr val="102644"/>
                </a:solidFill>
              </a:defRPr>
            </a:lvl2pPr>
            <a:lvl3pPr lvl="2" rtl="0">
              <a:spcBef>
                <a:spcPts val="0"/>
              </a:spcBef>
              <a:spcAft>
                <a:spcPts val="0"/>
              </a:spcAft>
              <a:buClr>
                <a:srgbClr val="102644"/>
              </a:buClr>
              <a:buSzPts val="1000"/>
              <a:buNone/>
              <a:defRPr sz="1000">
                <a:solidFill>
                  <a:srgbClr val="102644"/>
                </a:solidFill>
              </a:defRPr>
            </a:lvl3pPr>
            <a:lvl4pPr lvl="3" rtl="0">
              <a:spcBef>
                <a:spcPts val="0"/>
              </a:spcBef>
              <a:spcAft>
                <a:spcPts val="0"/>
              </a:spcAft>
              <a:buClr>
                <a:srgbClr val="102644"/>
              </a:buClr>
              <a:buSzPts val="1000"/>
              <a:buNone/>
              <a:defRPr sz="1000">
                <a:solidFill>
                  <a:srgbClr val="102644"/>
                </a:solidFill>
              </a:defRPr>
            </a:lvl4pPr>
            <a:lvl5pPr lvl="4" rtl="0">
              <a:spcBef>
                <a:spcPts val="0"/>
              </a:spcBef>
              <a:spcAft>
                <a:spcPts val="0"/>
              </a:spcAft>
              <a:buClr>
                <a:srgbClr val="102644"/>
              </a:buClr>
              <a:buSzPts val="1000"/>
              <a:buNone/>
              <a:defRPr sz="1000">
                <a:solidFill>
                  <a:srgbClr val="102644"/>
                </a:solidFill>
              </a:defRPr>
            </a:lvl5pPr>
            <a:lvl6pPr lvl="5" rtl="0">
              <a:spcBef>
                <a:spcPts val="0"/>
              </a:spcBef>
              <a:spcAft>
                <a:spcPts val="0"/>
              </a:spcAft>
              <a:buClr>
                <a:srgbClr val="102644"/>
              </a:buClr>
              <a:buSzPts val="1000"/>
              <a:buNone/>
              <a:defRPr sz="1000">
                <a:solidFill>
                  <a:srgbClr val="102644"/>
                </a:solidFill>
              </a:defRPr>
            </a:lvl6pPr>
            <a:lvl7pPr lvl="6" rtl="0">
              <a:spcBef>
                <a:spcPts val="0"/>
              </a:spcBef>
              <a:spcAft>
                <a:spcPts val="0"/>
              </a:spcAft>
              <a:buClr>
                <a:srgbClr val="102644"/>
              </a:buClr>
              <a:buSzPts val="1000"/>
              <a:buNone/>
              <a:defRPr sz="1000">
                <a:solidFill>
                  <a:srgbClr val="102644"/>
                </a:solidFill>
              </a:defRPr>
            </a:lvl7pPr>
            <a:lvl8pPr lvl="7" rtl="0">
              <a:spcBef>
                <a:spcPts val="0"/>
              </a:spcBef>
              <a:spcAft>
                <a:spcPts val="0"/>
              </a:spcAft>
              <a:buClr>
                <a:srgbClr val="102644"/>
              </a:buClr>
              <a:buSzPts val="1000"/>
              <a:buNone/>
              <a:defRPr sz="1000">
                <a:solidFill>
                  <a:srgbClr val="102644"/>
                </a:solidFill>
              </a:defRPr>
            </a:lvl8pPr>
            <a:lvl9pPr lvl="8" rtl="0">
              <a:spcBef>
                <a:spcPts val="0"/>
              </a:spcBef>
              <a:spcAft>
                <a:spcPts val="0"/>
              </a:spcAft>
              <a:buClr>
                <a:srgbClr val="102644"/>
              </a:buClr>
              <a:buSzPts val="1000"/>
              <a:buNone/>
              <a:defRPr sz="1000">
                <a:solidFill>
                  <a:srgbClr val="102644"/>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noFill/>
      </p:bgPr>
    </p:bg>
    <p:spTree>
      <p:nvGrpSpPr>
        <p:cNvPr id="5" name="Shape 5"/>
        <p:cNvGrpSpPr/>
        <p:nvPr/>
      </p:nvGrpSpPr>
      <p:grpSpPr>
        <a:xfrm>
          <a:off x="0" y="0"/>
          <a:ext cx="0" cy="0"/>
          <a:chOff x="0" y="0"/>
          <a:chExt cx="0" cy="0"/>
        </a:xfrm>
      </p:grpSpPr>
      <p:sp>
        <p:nvSpPr>
          <p:cNvPr id="6" name="Google Shape;6;p1"/>
          <p:cNvSpPr/>
          <p:nvPr/>
        </p:nvSpPr>
        <p:spPr>
          <a:xfrm>
            <a:off x="0" y="0"/>
            <a:ext cx="9144000" cy="6473100"/>
          </a:xfrm>
          <a:prstGeom prst="rect">
            <a:avLst/>
          </a:prstGeom>
          <a:solidFill>
            <a:srgbClr val="1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1295400" y="610700"/>
            <a:ext cx="7460700" cy="914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1pPr>
            <a:lvl2pPr lvl="1">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2pPr>
            <a:lvl3pPr lvl="2">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3pPr>
            <a:lvl4pPr lvl="3">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4pPr>
            <a:lvl5pPr lvl="4">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5pPr>
            <a:lvl6pPr lvl="5">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6pPr>
            <a:lvl7pPr lvl="6">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7pPr>
            <a:lvl8pPr lvl="7">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8pPr>
            <a:lvl9pPr lvl="8">
              <a:spcBef>
                <a:spcPts val="0"/>
              </a:spcBef>
              <a:spcAft>
                <a:spcPts val="0"/>
              </a:spcAft>
              <a:buClr>
                <a:schemeClr val="dk1"/>
              </a:buClr>
              <a:buSzPts val="3000"/>
              <a:buFont typeface="Montserrat Light"/>
              <a:buNone/>
              <a:defRPr sz="3000">
                <a:solidFill>
                  <a:schemeClr val="dk1"/>
                </a:solidFill>
                <a:latin typeface="Montserrat Light"/>
                <a:ea typeface="Montserrat Light"/>
                <a:cs typeface="Montserrat Light"/>
                <a:sym typeface="Montserrat Light"/>
              </a:defRPr>
            </a:lvl9pPr>
          </a:lstStyle>
          <a:p/>
        </p:txBody>
      </p:sp>
      <p:sp>
        <p:nvSpPr>
          <p:cNvPr id="8" name="Google Shape;8;p1"/>
          <p:cNvSpPr txBox="1"/>
          <p:nvPr>
            <p:ph idx="1" type="body"/>
          </p:nvPr>
        </p:nvSpPr>
        <p:spPr>
          <a:xfrm>
            <a:off x="387900" y="1986432"/>
            <a:ext cx="8368200" cy="41052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Montserrat Light"/>
              <a:buChar char="●"/>
              <a:defRPr sz="1800">
                <a:solidFill>
                  <a:schemeClr val="dk1"/>
                </a:solidFill>
                <a:latin typeface="Montserrat Light"/>
                <a:ea typeface="Montserrat Light"/>
                <a:cs typeface="Montserrat Light"/>
                <a:sym typeface="Montserrat Light"/>
              </a:defRPr>
            </a:lvl1pPr>
            <a:lvl2pPr indent="-317500" lvl="1" marL="914400">
              <a:lnSpc>
                <a:spcPct val="100000"/>
              </a:lnSpc>
              <a:spcBef>
                <a:spcPts val="500"/>
              </a:spcBef>
              <a:spcAft>
                <a:spcPts val="0"/>
              </a:spcAft>
              <a:buClr>
                <a:schemeClr val="dk1"/>
              </a:buClr>
              <a:buSzPts val="1400"/>
              <a:buFont typeface="Montserrat Light"/>
              <a:buChar char="○"/>
              <a:defRPr>
                <a:solidFill>
                  <a:schemeClr val="dk1"/>
                </a:solidFill>
                <a:latin typeface="Montserrat Light"/>
                <a:ea typeface="Montserrat Light"/>
                <a:cs typeface="Montserrat Light"/>
                <a:sym typeface="Montserrat Light"/>
              </a:defRPr>
            </a:lvl2pPr>
            <a:lvl3pPr indent="-317500" lvl="2" marL="1371600">
              <a:lnSpc>
                <a:spcPct val="100000"/>
              </a:lnSpc>
              <a:spcBef>
                <a:spcPts val="500"/>
              </a:spcBef>
              <a:spcAft>
                <a:spcPts val="0"/>
              </a:spcAft>
              <a:buClr>
                <a:schemeClr val="dk1"/>
              </a:buClr>
              <a:buSzPts val="1400"/>
              <a:buFont typeface="Montserrat Light"/>
              <a:buChar char="■"/>
              <a:defRPr>
                <a:solidFill>
                  <a:schemeClr val="dk1"/>
                </a:solidFill>
                <a:latin typeface="Montserrat Light"/>
                <a:ea typeface="Montserrat Light"/>
                <a:cs typeface="Montserrat Light"/>
                <a:sym typeface="Montserrat Light"/>
              </a:defRPr>
            </a:lvl3pPr>
            <a:lvl4pPr indent="-317500" lvl="3" marL="1828800">
              <a:lnSpc>
                <a:spcPct val="100000"/>
              </a:lnSpc>
              <a:spcBef>
                <a:spcPts val="500"/>
              </a:spcBef>
              <a:spcAft>
                <a:spcPts val="0"/>
              </a:spcAft>
              <a:buClr>
                <a:schemeClr val="dk1"/>
              </a:buClr>
              <a:buSzPts val="1400"/>
              <a:buFont typeface="Montserrat Light"/>
              <a:buChar char="●"/>
              <a:defRPr>
                <a:solidFill>
                  <a:schemeClr val="dk1"/>
                </a:solidFill>
                <a:latin typeface="Montserrat Light"/>
                <a:ea typeface="Montserrat Light"/>
                <a:cs typeface="Montserrat Light"/>
                <a:sym typeface="Montserrat Light"/>
              </a:defRPr>
            </a:lvl4pPr>
            <a:lvl5pPr indent="-317500" lvl="4" marL="2286000">
              <a:lnSpc>
                <a:spcPct val="100000"/>
              </a:lnSpc>
              <a:spcBef>
                <a:spcPts val="500"/>
              </a:spcBef>
              <a:spcAft>
                <a:spcPts val="0"/>
              </a:spcAft>
              <a:buClr>
                <a:schemeClr val="dk1"/>
              </a:buClr>
              <a:buSzPts val="1400"/>
              <a:buFont typeface="Montserrat Light"/>
              <a:buChar char="○"/>
              <a:defRPr>
                <a:solidFill>
                  <a:schemeClr val="dk1"/>
                </a:solidFill>
                <a:latin typeface="Montserrat Light"/>
                <a:ea typeface="Montserrat Light"/>
                <a:cs typeface="Montserrat Light"/>
                <a:sym typeface="Montserrat Light"/>
              </a:defRPr>
            </a:lvl5pPr>
            <a:lvl6pPr indent="-317500" lvl="5" marL="2743200">
              <a:lnSpc>
                <a:spcPct val="100000"/>
              </a:lnSpc>
              <a:spcBef>
                <a:spcPts val="500"/>
              </a:spcBef>
              <a:spcAft>
                <a:spcPts val="0"/>
              </a:spcAft>
              <a:buClr>
                <a:schemeClr val="dk1"/>
              </a:buClr>
              <a:buSzPts val="1400"/>
              <a:buFont typeface="Montserrat Light"/>
              <a:buChar char="■"/>
              <a:defRPr>
                <a:solidFill>
                  <a:schemeClr val="dk1"/>
                </a:solidFill>
                <a:latin typeface="Montserrat Light"/>
                <a:ea typeface="Montserrat Light"/>
                <a:cs typeface="Montserrat Light"/>
                <a:sym typeface="Montserrat Light"/>
              </a:defRPr>
            </a:lvl6pPr>
            <a:lvl7pPr indent="-317500" lvl="6" marL="3200400">
              <a:lnSpc>
                <a:spcPct val="100000"/>
              </a:lnSpc>
              <a:spcBef>
                <a:spcPts val="500"/>
              </a:spcBef>
              <a:spcAft>
                <a:spcPts val="0"/>
              </a:spcAft>
              <a:buClr>
                <a:schemeClr val="dk1"/>
              </a:buClr>
              <a:buSzPts val="1400"/>
              <a:buFont typeface="Montserrat Light"/>
              <a:buChar char="●"/>
              <a:defRPr>
                <a:solidFill>
                  <a:schemeClr val="dk1"/>
                </a:solidFill>
                <a:latin typeface="Montserrat Light"/>
                <a:ea typeface="Montserrat Light"/>
                <a:cs typeface="Montserrat Light"/>
                <a:sym typeface="Montserrat Light"/>
              </a:defRPr>
            </a:lvl7pPr>
            <a:lvl8pPr indent="-317500" lvl="7" marL="3657600">
              <a:lnSpc>
                <a:spcPct val="100000"/>
              </a:lnSpc>
              <a:spcBef>
                <a:spcPts val="500"/>
              </a:spcBef>
              <a:spcAft>
                <a:spcPts val="0"/>
              </a:spcAft>
              <a:buClr>
                <a:schemeClr val="dk1"/>
              </a:buClr>
              <a:buSzPts val="1400"/>
              <a:buFont typeface="Montserrat Light"/>
              <a:buChar char="○"/>
              <a:defRPr>
                <a:solidFill>
                  <a:schemeClr val="dk1"/>
                </a:solidFill>
                <a:latin typeface="Montserrat Light"/>
                <a:ea typeface="Montserrat Light"/>
                <a:cs typeface="Montserrat Light"/>
                <a:sym typeface="Montserrat Light"/>
              </a:defRPr>
            </a:lvl8pPr>
            <a:lvl9pPr indent="-317500" lvl="8" marL="4114800">
              <a:lnSpc>
                <a:spcPct val="100000"/>
              </a:lnSpc>
              <a:spcBef>
                <a:spcPts val="500"/>
              </a:spcBef>
              <a:spcAft>
                <a:spcPts val="500"/>
              </a:spcAft>
              <a:buClr>
                <a:schemeClr val="dk1"/>
              </a:buClr>
              <a:buSzPts val="1400"/>
              <a:buFont typeface="Montserrat Light"/>
              <a:buChar char="■"/>
              <a:defRPr>
                <a:solidFill>
                  <a:schemeClr val="dk1"/>
                </a:solidFill>
                <a:latin typeface="Montserrat Light"/>
                <a:ea typeface="Montserrat Light"/>
                <a:cs typeface="Montserrat Light"/>
                <a:sym typeface="Montserrat Light"/>
              </a:defRPr>
            </a:lvl9pPr>
          </a:lstStyle>
          <a:p/>
        </p:txBody>
      </p:sp>
      <p:sp>
        <p:nvSpPr>
          <p:cNvPr id="9" name="Google Shape;9;p1"/>
          <p:cNvSpPr txBox="1"/>
          <p:nvPr/>
        </p:nvSpPr>
        <p:spPr>
          <a:xfrm>
            <a:off x="50325" y="6642225"/>
            <a:ext cx="8617200" cy="129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A5BD"/>
              </a:buClr>
              <a:buSzPts val="700"/>
              <a:buFont typeface="Avenir"/>
              <a:buNone/>
            </a:pPr>
            <a:r>
              <a:rPr b="0" i="0" lang="en" sz="700" u="none" cap="none" strike="noStrike">
                <a:solidFill>
                  <a:srgbClr val="102644"/>
                </a:solidFill>
                <a:latin typeface="Montserrat Medium"/>
                <a:ea typeface="Montserrat Medium"/>
                <a:cs typeface="Montserrat Medium"/>
                <a:sym typeface="Montserrat Medium"/>
              </a:rPr>
              <a:t>EAGLES WORLD REALTY </a:t>
            </a:r>
            <a:r>
              <a:rPr lang="en" sz="700">
                <a:solidFill>
                  <a:srgbClr val="102644"/>
                </a:solidFill>
                <a:latin typeface="Montserrat Medium"/>
                <a:ea typeface="Montserrat Medium"/>
                <a:cs typeface="Montserrat Medium"/>
                <a:sym typeface="Montserrat Medium"/>
              </a:rPr>
              <a:t>LISTING </a:t>
            </a:r>
            <a:r>
              <a:rPr b="0" i="0" lang="en" sz="700" u="none" cap="none" strike="noStrike">
                <a:solidFill>
                  <a:srgbClr val="102644"/>
                </a:solidFill>
                <a:latin typeface="Montserrat Medium"/>
                <a:ea typeface="Montserrat Medium"/>
                <a:cs typeface="Montserrat Medium"/>
                <a:sym typeface="Montserrat Medium"/>
              </a:rPr>
              <a:t>PRESENTATION</a:t>
            </a:r>
            <a:endParaRPr b="0" i="0" sz="700" u="none" cap="none" strike="noStrike">
              <a:solidFill>
                <a:srgbClr val="102644"/>
              </a:solidFill>
              <a:latin typeface="Montserrat Medium"/>
              <a:ea typeface="Montserrat Medium"/>
              <a:cs typeface="Montserrat Medium"/>
              <a:sym typeface="Montserrat Medium"/>
            </a:endParaRPr>
          </a:p>
          <a:p>
            <a:pPr indent="0" lvl="0" marL="0" marR="0" rtl="0" algn="r">
              <a:lnSpc>
                <a:spcPct val="100000"/>
              </a:lnSpc>
              <a:spcBef>
                <a:spcPts val="0"/>
              </a:spcBef>
              <a:spcAft>
                <a:spcPts val="0"/>
              </a:spcAft>
              <a:buClr>
                <a:srgbClr val="95A5BD"/>
              </a:buClr>
              <a:buSzPts val="700"/>
              <a:buFont typeface="Avenir"/>
              <a:buNone/>
            </a:pPr>
            <a:r>
              <a:t/>
            </a:r>
            <a:endParaRPr sz="700">
              <a:solidFill>
                <a:srgbClr val="102644"/>
              </a:solidFill>
              <a:latin typeface="Montserrat Medium"/>
              <a:ea typeface="Montserrat Medium"/>
              <a:cs typeface="Montserrat Medium"/>
              <a:sym typeface="Montserrat Medium"/>
            </a:endParaRPr>
          </a:p>
          <a:p>
            <a:pPr indent="0" lvl="0" marL="0" marR="0" rtl="0" algn="r">
              <a:lnSpc>
                <a:spcPct val="100000"/>
              </a:lnSpc>
              <a:spcBef>
                <a:spcPts val="0"/>
              </a:spcBef>
              <a:spcAft>
                <a:spcPts val="0"/>
              </a:spcAft>
              <a:buClr>
                <a:srgbClr val="95A5BD"/>
              </a:buClr>
              <a:buSzPts val="700"/>
              <a:buFont typeface="Avenir"/>
              <a:buNone/>
            </a:pPr>
            <a:r>
              <a:t/>
            </a:r>
            <a:endParaRPr sz="700">
              <a:solidFill>
                <a:srgbClr val="102644"/>
              </a:solidFill>
              <a:latin typeface="Montserrat Medium"/>
              <a:ea typeface="Montserrat Medium"/>
              <a:cs typeface="Montserrat Medium"/>
              <a:sym typeface="Montserrat Medium"/>
            </a:endParaRPr>
          </a:p>
        </p:txBody>
      </p:sp>
      <p:sp>
        <p:nvSpPr>
          <p:cNvPr id="10" name="Google Shape;10;p1"/>
          <p:cNvSpPr txBox="1"/>
          <p:nvPr>
            <p:ph idx="12" type="sldNum"/>
          </p:nvPr>
        </p:nvSpPr>
        <p:spPr>
          <a:xfrm>
            <a:off x="8769600" y="6604000"/>
            <a:ext cx="389700" cy="304800"/>
          </a:xfrm>
          <a:prstGeom prst="rect">
            <a:avLst/>
          </a:prstGeom>
          <a:noFill/>
          <a:ln>
            <a:noFill/>
          </a:ln>
        </p:spPr>
        <p:txBody>
          <a:bodyPr anchorCtr="0" anchor="ctr" bIns="91425" lIns="91425" spcFirstLastPara="1" rIns="91425" wrap="square" tIns="91425">
            <a:noAutofit/>
          </a:bodyPr>
          <a:lstStyle>
            <a:lvl1pPr lvl="0" rtl="0">
              <a:buNone/>
              <a:defRPr sz="700">
                <a:solidFill>
                  <a:srgbClr val="102644"/>
                </a:solidFill>
                <a:latin typeface="Montserrat Light"/>
                <a:ea typeface="Montserrat Light"/>
                <a:cs typeface="Montserrat Light"/>
                <a:sym typeface="Montserrat Light"/>
              </a:defRPr>
            </a:lvl1pPr>
            <a:lvl2pPr lvl="1" rtl="0">
              <a:buNone/>
              <a:defRPr sz="700">
                <a:solidFill>
                  <a:srgbClr val="102644"/>
                </a:solidFill>
                <a:latin typeface="Montserrat Light"/>
                <a:ea typeface="Montserrat Light"/>
                <a:cs typeface="Montserrat Light"/>
                <a:sym typeface="Montserrat Light"/>
              </a:defRPr>
            </a:lvl2pPr>
            <a:lvl3pPr lvl="2" rtl="0">
              <a:buNone/>
              <a:defRPr sz="700">
                <a:solidFill>
                  <a:srgbClr val="102644"/>
                </a:solidFill>
                <a:latin typeface="Montserrat Light"/>
                <a:ea typeface="Montserrat Light"/>
                <a:cs typeface="Montserrat Light"/>
                <a:sym typeface="Montserrat Light"/>
              </a:defRPr>
            </a:lvl3pPr>
            <a:lvl4pPr lvl="3" rtl="0">
              <a:buNone/>
              <a:defRPr sz="700">
                <a:solidFill>
                  <a:srgbClr val="102644"/>
                </a:solidFill>
                <a:latin typeface="Montserrat Light"/>
                <a:ea typeface="Montserrat Light"/>
                <a:cs typeface="Montserrat Light"/>
                <a:sym typeface="Montserrat Light"/>
              </a:defRPr>
            </a:lvl4pPr>
            <a:lvl5pPr lvl="4" rtl="0">
              <a:buNone/>
              <a:defRPr sz="700">
                <a:solidFill>
                  <a:srgbClr val="102644"/>
                </a:solidFill>
                <a:latin typeface="Montserrat Light"/>
                <a:ea typeface="Montserrat Light"/>
                <a:cs typeface="Montserrat Light"/>
                <a:sym typeface="Montserrat Light"/>
              </a:defRPr>
            </a:lvl5pPr>
            <a:lvl6pPr lvl="5" rtl="0">
              <a:buNone/>
              <a:defRPr sz="700">
                <a:solidFill>
                  <a:srgbClr val="102644"/>
                </a:solidFill>
                <a:latin typeface="Montserrat Light"/>
                <a:ea typeface="Montserrat Light"/>
                <a:cs typeface="Montserrat Light"/>
                <a:sym typeface="Montserrat Light"/>
              </a:defRPr>
            </a:lvl6pPr>
            <a:lvl7pPr lvl="6" rtl="0">
              <a:buNone/>
              <a:defRPr sz="700">
                <a:solidFill>
                  <a:srgbClr val="102644"/>
                </a:solidFill>
                <a:latin typeface="Montserrat Light"/>
                <a:ea typeface="Montserrat Light"/>
                <a:cs typeface="Montserrat Light"/>
                <a:sym typeface="Montserrat Light"/>
              </a:defRPr>
            </a:lvl7pPr>
            <a:lvl8pPr lvl="7" rtl="0">
              <a:buNone/>
              <a:defRPr sz="700">
                <a:solidFill>
                  <a:srgbClr val="102644"/>
                </a:solidFill>
                <a:latin typeface="Montserrat Light"/>
                <a:ea typeface="Montserrat Light"/>
                <a:cs typeface="Montserrat Light"/>
                <a:sym typeface="Montserrat Light"/>
              </a:defRPr>
            </a:lvl8pPr>
            <a:lvl9pPr lvl="8" rtl="0">
              <a:buNone/>
              <a:defRPr sz="700">
                <a:solidFill>
                  <a:srgbClr val="102644"/>
                </a:solidFill>
                <a:latin typeface="Montserrat Light"/>
                <a:ea typeface="Montserrat Light"/>
                <a:cs typeface="Montserrat Light"/>
                <a:sym typeface="Montserrat Light"/>
              </a:defRPr>
            </a:lvl9p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lariroberts.eaglesworldrealty.com/" TargetMode="Externa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lariroberts.eaglesworldrealty.com/"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type="title"/>
          </p:nvPr>
        </p:nvSpPr>
        <p:spPr>
          <a:xfrm>
            <a:off x="304800" y="696375"/>
            <a:ext cx="4247100" cy="1295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LISTING</a:t>
            </a:r>
            <a:endParaRPr/>
          </a:p>
          <a:p>
            <a:pPr indent="0" lvl="0" marL="0" rtl="0" algn="l">
              <a:lnSpc>
                <a:spcPct val="90000"/>
              </a:lnSpc>
              <a:spcBef>
                <a:spcPts val="0"/>
              </a:spcBef>
              <a:spcAft>
                <a:spcPts val="0"/>
              </a:spcAft>
              <a:buNone/>
            </a:pPr>
            <a:r>
              <a:rPr lang="en"/>
              <a:t>PRESENTATION</a:t>
            </a:r>
            <a:endParaRPr/>
          </a:p>
        </p:txBody>
      </p:sp>
      <p:sp>
        <p:nvSpPr>
          <p:cNvPr id="294" name="Google Shape;294;p43"/>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95" name="Google Shape;295;p43"/>
          <p:cNvSpPr txBox="1"/>
          <p:nvPr>
            <p:ph idx="2" type="title"/>
          </p:nvPr>
        </p:nvSpPr>
        <p:spPr>
          <a:xfrm>
            <a:off x="304800" y="2439200"/>
            <a:ext cx="4247100" cy="12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ontserrat ExtraLight"/>
                <a:ea typeface="Montserrat ExtraLight"/>
                <a:cs typeface="Montserrat ExtraLight"/>
                <a:sym typeface="Montserrat ExtraLight"/>
              </a:rPr>
              <a:t>LISTING PROPERTY</a:t>
            </a:r>
            <a:endParaRPr/>
          </a:p>
          <a:p>
            <a:pPr indent="0" lvl="0" marL="0" rtl="0" algn="l">
              <a:spcBef>
                <a:spcPts val="0"/>
              </a:spcBef>
              <a:spcAft>
                <a:spcPts val="0"/>
              </a:spcAft>
              <a:buNone/>
            </a:pPr>
            <a:r>
              <a:rPr lang="en"/>
              <a:t>123 Main Street</a:t>
            </a:r>
            <a:br>
              <a:rPr lang="en"/>
            </a:br>
            <a:r>
              <a:rPr lang="en"/>
              <a:t>Jacksonville, FL 12345</a:t>
            </a:r>
            <a:endParaRPr/>
          </a:p>
        </p:txBody>
      </p:sp>
      <p:sp>
        <p:nvSpPr>
          <p:cNvPr id="296" name="Google Shape;296;p43"/>
          <p:cNvSpPr txBox="1"/>
          <p:nvPr>
            <p:ph idx="3" type="title"/>
          </p:nvPr>
        </p:nvSpPr>
        <p:spPr>
          <a:xfrm>
            <a:off x="2344025" y="4566575"/>
            <a:ext cx="28194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000"/>
              <a:buFont typeface="Avenir"/>
              <a:buNone/>
            </a:pPr>
            <a:r>
              <a:rPr lang="en"/>
              <a:t>Damaris Kruger</a:t>
            </a:r>
            <a:endParaRPr sz="900"/>
          </a:p>
          <a:p>
            <a:pPr indent="0" lvl="0" marL="0" rtl="0" algn="l">
              <a:spcBef>
                <a:spcPts val="0"/>
              </a:spcBef>
              <a:spcAft>
                <a:spcPts val="0"/>
              </a:spcAft>
              <a:buClr>
                <a:schemeClr val="dk1"/>
              </a:buClr>
              <a:buSzPts val="1000"/>
              <a:buFont typeface="Avenir"/>
              <a:buNone/>
            </a:pPr>
            <a:r>
              <a:rPr lang="en" sz="1200"/>
              <a:t>Realtor®</a:t>
            </a:r>
            <a:endParaRPr sz="1200"/>
          </a:p>
          <a:p>
            <a:pPr indent="0" lvl="0" marL="0" rtl="0" algn="l">
              <a:spcBef>
                <a:spcPts val="0"/>
              </a:spcBef>
              <a:spcAft>
                <a:spcPts val="0"/>
              </a:spcAft>
              <a:buClr>
                <a:schemeClr val="dk1"/>
              </a:buClr>
              <a:buSzPts val="1000"/>
              <a:buFont typeface="Avenir"/>
              <a:buNone/>
            </a:pPr>
            <a:r>
              <a:rPr lang="en" sz="1200"/>
              <a:t>o: 904-337-1392</a:t>
            </a:r>
            <a:endParaRPr sz="1200"/>
          </a:p>
          <a:p>
            <a:pPr indent="0" lvl="0" marL="0" rtl="0" algn="l">
              <a:spcBef>
                <a:spcPts val="0"/>
              </a:spcBef>
              <a:spcAft>
                <a:spcPts val="0"/>
              </a:spcAft>
              <a:buClr>
                <a:schemeClr val="dk1"/>
              </a:buClr>
              <a:buSzPts val="1000"/>
              <a:buFont typeface="Avenir"/>
              <a:buNone/>
            </a:pPr>
            <a:r>
              <a:rPr lang="en" sz="900"/>
              <a:t>M: </a:t>
            </a:r>
            <a:r>
              <a:rPr lang="en" sz="1100"/>
              <a:t>904-580-1347</a:t>
            </a:r>
            <a:endParaRPr sz="1100"/>
          </a:p>
          <a:p>
            <a:pPr indent="0" lvl="0" marL="0" rtl="0" algn="l">
              <a:spcBef>
                <a:spcPts val="100"/>
              </a:spcBef>
              <a:spcAft>
                <a:spcPts val="0"/>
              </a:spcAft>
              <a:buNone/>
            </a:pPr>
            <a:r>
              <a:rPr lang="en" sz="1100"/>
              <a:t>Dee@</a:t>
            </a:r>
            <a:r>
              <a:rPr lang="en" sz="1100" u="sng">
                <a:hlinkClick r:id="rId3"/>
              </a:rPr>
              <a:t>eaglesworldrealty.com</a:t>
            </a:r>
            <a:endParaRPr/>
          </a:p>
          <a:p>
            <a:pPr indent="0" lvl="0" marL="0" rtl="0" algn="l">
              <a:spcBef>
                <a:spcPts val="500"/>
              </a:spcBef>
              <a:spcAft>
                <a:spcPts val="0"/>
              </a:spcAft>
              <a:buClr>
                <a:schemeClr val="dk1"/>
              </a:buClr>
              <a:buSzPts val="1000"/>
              <a:buFont typeface="Avenir"/>
              <a:buNone/>
            </a:pPr>
            <a:r>
              <a:rPr lang="en" sz="1100"/>
              <a:t>Damarishomes.com</a:t>
            </a:r>
            <a:endParaRPr sz="1100"/>
          </a:p>
          <a:p>
            <a:pPr indent="0" lvl="0" marL="0" rtl="0" algn="l">
              <a:spcBef>
                <a:spcPts val="100"/>
              </a:spcBef>
              <a:spcAft>
                <a:spcPts val="0"/>
              </a:spcAft>
              <a:buClr>
                <a:schemeClr val="dk1"/>
              </a:buClr>
              <a:buSzPts val="1000"/>
              <a:buFont typeface="Avenir"/>
              <a:buNone/>
            </a:pPr>
            <a:r>
              <a:t/>
            </a:r>
            <a:endParaRPr/>
          </a:p>
        </p:txBody>
      </p:sp>
      <p:pic>
        <p:nvPicPr>
          <p:cNvPr id="297" name="Google Shape;297;p43"/>
          <p:cNvPicPr preferRelativeResize="0"/>
          <p:nvPr/>
        </p:nvPicPr>
        <p:blipFill>
          <a:blip r:embed="rId4">
            <a:alphaModFix/>
          </a:blip>
          <a:stretch>
            <a:fillRect/>
          </a:stretch>
        </p:blipFill>
        <p:spPr>
          <a:xfrm>
            <a:off x="-1102938" y="1902125"/>
            <a:ext cx="4437126"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2"/>
          <p:cNvSpPr txBox="1"/>
          <p:nvPr>
            <p:ph type="title"/>
          </p:nvPr>
        </p:nvSpPr>
        <p:spPr>
          <a:xfrm>
            <a:off x="783875" y="838200"/>
            <a:ext cx="3505200" cy="190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APPROACH</a:t>
            </a:r>
            <a:endParaRPr/>
          </a:p>
        </p:txBody>
      </p:sp>
      <p:sp>
        <p:nvSpPr>
          <p:cNvPr id="448" name="Google Shape;448;p52"/>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49" name="Google Shape;449;p52"/>
          <p:cNvSpPr txBox="1"/>
          <p:nvPr>
            <p:ph idx="2" type="title"/>
          </p:nvPr>
        </p:nvSpPr>
        <p:spPr>
          <a:xfrm>
            <a:off x="5280175" y="311624"/>
            <a:ext cx="3412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02644"/>
              </a:buClr>
              <a:buSzPts val="1300"/>
              <a:buFont typeface="Avenir"/>
              <a:buNone/>
            </a:pPr>
            <a:r>
              <a:rPr b="1" lang="en" sz="1200"/>
              <a:t>TEAM APPROACH</a:t>
            </a:r>
            <a:endParaRPr sz="1200"/>
          </a:p>
        </p:txBody>
      </p:sp>
      <p:sp>
        <p:nvSpPr>
          <p:cNvPr id="450" name="Google Shape;450;p52"/>
          <p:cNvSpPr txBox="1"/>
          <p:nvPr>
            <p:ph idx="3" type="title"/>
          </p:nvPr>
        </p:nvSpPr>
        <p:spPr>
          <a:xfrm>
            <a:off x="5280175" y="572975"/>
            <a:ext cx="3635100" cy="10923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900"/>
              <a:t>A team will always outperform an individual. With this mantra in mind we offer a team of dedicated professionals with years of experience in real estate, marketing, and service to ensure that every client gets a high level of dedication.</a:t>
            </a:r>
            <a:endParaRPr/>
          </a:p>
        </p:txBody>
      </p:sp>
      <p:sp>
        <p:nvSpPr>
          <p:cNvPr id="451" name="Google Shape;451;p52"/>
          <p:cNvSpPr txBox="1"/>
          <p:nvPr>
            <p:ph idx="4" type="title"/>
          </p:nvPr>
        </p:nvSpPr>
        <p:spPr>
          <a:xfrm>
            <a:off x="5280175" y="1444368"/>
            <a:ext cx="3412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PROFESSIONAL PHOTOGRAPHY</a:t>
            </a:r>
            <a:endParaRPr sz="1200"/>
          </a:p>
        </p:txBody>
      </p:sp>
      <p:sp>
        <p:nvSpPr>
          <p:cNvPr id="452" name="Google Shape;452;p52"/>
          <p:cNvSpPr txBox="1"/>
          <p:nvPr>
            <p:ph idx="5" type="title"/>
          </p:nvPr>
        </p:nvSpPr>
        <p:spPr>
          <a:xfrm>
            <a:off x="5280175" y="1696590"/>
            <a:ext cx="3635100" cy="13497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Clr>
                <a:srgbClr val="102644"/>
              </a:buClr>
              <a:buSzPts val="900"/>
              <a:buFont typeface="Avenir"/>
              <a:buNone/>
            </a:pPr>
            <a:r>
              <a:rPr lang="en" sz="900"/>
              <a:t>The saying “a picture is worth a 1,000 words” could not be more-true in real estate. In a world where approximately 90% of home buyers first see the property online, great photos are imperative. You only have one time to make a great first impression and that is why I hire the best real estate photographers in the area — to create the best first impression possible and to help your listing stand out amongst the thousands of online listings.</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53" name="Google Shape;453;p52"/>
          <p:cNvSpPr txBox="1"/>
          <p:nvPr>
            <p:ph idx="6" type="title"/>
          </p:nvPr>
        </p:nvSpPr>
        <p:spPr>
          <a:xfrm>
            <a:off x="5280175" y="3166924"/>
            <a:ext cx="3412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PREPARING THE HOME FOR SALE</a:t>
            </a:r>
            <a:endParaRPr sz="1200"/>
          </a:p>
        </p:txBody>
      </p:sp>
      <p:sp>
        <p:nvSpPr>
          <p:cNvPr id="454" name="Google Shape;454;p52"/>
          <p:cNvSpPr txBox="1"/>
          <p:nvPr>
            <p:ph idx="7" type="title"/>
          </p:nvPr>
        </p:nvSpPr>
        <p:spPr>
          <a:xfrm>
            <a:off x="5280175" y="3435971"/>
            <a:ext cx="3635100" cy="13086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900"/>
              <a:t>As I mentioned above, first impressions are critical to success in real estate. In order to get buyers through the door we need to present the home as best as we can through preparation and staging. This can include decluttering, moving or removing furniture, minor repairs, and painting. I consult with my sellers on properly preparing the home for sale and will also use our professional stager, when needed, to ensure the best impression for buyers and their agents. </a:t>
            </a:r>
            <a:endParaRPr/>
          </a:p>
        </p:txBody>
      </p:sp>
      <p:sp>
        <p:nvSpPr>
          <p:cNvPr id="455" name="Google Shape;455;p52"/>
          <p:cNvSpPr txBox="1"/>
          <p:nvPr>
            <p:ph idx="8" type="title"/>
          </p:nvPr>
        </p:nvSpPr>
        <p:spPr>
          <a:xfrm>
            <a:off x="5280175" y="4933741"/>
            <a:ext cx="3802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PROPER MARKETING TO THE IDEAL BUYER </a:t>
            </a:r>
            <a:endParaRPr sz="1200"/>
          </a:p>
        </p:txBody>
      </p:sp>
      <p:sp>
        <p:nvSpPr>
          <p:cNvPr id="456" name="Google Shape;456;p52"/>
          <p:cNvSpPr txBox="1"/>
          <p:nvPr>
            <p:ph idx="9" type="title"/>
          </p:nvPr>
        </p:nvSpPr>
        <p:spPr>
          <a:xfrm>
            <a:off x="5280175" y="5254514"/>
            <a:ext cx="3635100" cy="12435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900"/>
              <a:t>Who is the ideal buyer for your home? That is a critical question to ask when marketing a home for sale as it will determine how and where you advertise the home. Knowing who is likely to buy your home can shorten the time it takes to sell and can lead to higher offers. I take pride in knowing who that ideal buyer is and how to reach them across marketing multi-channels.</a:t>
            </a:r>
            <a:endParaRPr sz="900"/>
          </a:p>
        </p:txBody>
      </p:sp>
      <p:pic>
        <p:nvPicPr>
          <p:cNvPr id="457" name="Google Shape;457;p52"/>
          <p:cNvPicPr preferRelativeResize="0"/>
          <p:nvPr/>
        </p:nvPicPr>
        <p:blipFill rotWithShape="1">
          <a:blip r:embed="rId3">
            <a:alphaModFix/>
          </a:blip>
          <a:srcRect b="0" l="0" r="0" t="0"/>
          <a:stretch/>
        </p:blipFill>
        <p:spPr>
          <a:xfrm>
            <a:off x="4875858" y="365041"/>
            <a:ext cx="350366" cy="350366"/>
          </a:xfrm>
          <a:prstGeom prst="rect">
            <a:avLst/>
          </a:prstGeom>
          <a:noFill/>
          <a:ln>
            <a:noFill/>
          </a:ln>
        </p:spPr>
      </p:pic>
      <p:pic>
        <p:nvPicPr>
          <p:cNvPr id="458" name="Google Shape;458;p52"/>
          <p:cNvPicPr preferRelativeResize="0"/>
          <p:nvPr/>
        </p:nvPicPr>
        <p:blipFill rotWithShape="1">
          <a:blip r:embed="rId3">
            <a:alphaModFix/>
          </a:blip>
          <a:srcRect b="0" l="0" r="0" t="0"/>
          <a:stretch/>
        </p:blipFill>
        <p:spPr>
          <a:xfrm>
            <a:off x="4875858" y="1497785"/>
            <a:ext cx="350366" cy="350366"/>
          </a:xfrm>
          <a:prstGeom prst="rect">
            <a:avLst/>
          </a:prstGeom>
          <a:noFill/>
          <a:ln>
            <a:noFill/>
          </a:ln>
        </p:spPr>
      </p:pic>
      <p:pic>
        <p:nvPicPr>
          <p:cNvPr id="459" name="Google Shape;459;p52"/>
          <p:cNvPicPr preferRelativeResize="0"/>
          <p:nvPr/>
        </p:nvPicPr>
        <p:blipFill rotWithShape="1">
          <a:blip r:embed="rId3">
            <a:alphaModFix/>
          </a:blip>
          <a:srcRect b="0" l="0" r="0" t="0"/>
          <a:stretch/>
        </p:blipFill>
        <p:spPr>
          <a:xfrm>
            <a:off x="4875858" y="3220341"/>
            <a:ext cx="350366" cy="350366"/>
          </a:xfrm>
          <a:prstGeom prst="rect">
            <a:avLst/>
          </a:prstGeom>
          <a:noFill/>
          <a:ln>
            <a:noFill/>
          </a:ln>
        </p:spPr>
      </p:pic>
      <p:pic>
        <p:nvPicPr>
          <p:cNvPr id="460" name="Google Shape;460;p52"/>
          <p:cNvPicPr preferRelativeResize="0"/>
          <p:nvPr/>
        </p:nvPicPr>
        <p:blipFill rotWithShape="1">
          <a:blip r:embed="rId3">
            <a:alphaModFix/>
          </a:blip>
          <a:srcRect b="0" l="0" r="0" t="0"/>
          <a:stretch/>
        </p:blipFill>
        <p:spPr>
          <a:xfrm>
            <a:off x="4875858" y="4987159"/>
            <a:ext cx="350366" cy="350366"/>
          </a:xfrm>
          <a:prstGeom prst="rect">
            <a:avLst/>
          </a:prstGeom>
          <a:noFill/>
          <a:ln>
            <a:noFill/>
          </a:ln>
        </p:spPr>
      </p:pic>
      <p:pic>
        <p:nvPicPr>
          <p:cNvPr id="461" name="Google Shape;461;p52"/>
          <p:cNvPicPr preferRelativeResize="0"/>
          <p:nvPr/>
        </p:nvPicPr>
        <p:blipFill>
          <a:blip r:embed="rId4">
            <a:alphaModFix/>
          </a:blip>
          <a:stretch>
            <a:fillRect/>
          </a:stretch>
        </p:blipFill>
        <p:spPr>
          <a:xfrm>
            <a:off x="-83450" y="5390950"/>
            <a:ext cx="1888999" cy="1190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3"/>
          <p:cNvSpPr txBox="1"/>
          <p:nvPr>
            <p:ph type="title"/>
          </p:nvPr>
        </p:nvSpPr>
        <p:spPr>
          <a:xfrm>
            <a:off x="5029200" y="838200"/>
            <a:ext cx="3505200" cy="190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APPROACH</a:t>
            </a:r>
            <a:endParaRPr/>
          </a:p>
        </p:txBody>
      </p:sp>
      <p:sp>
        <p:nvSpPr>
          <p:cNvPr id="467" name="Google Shape;467;p53"/>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68" name="Google Shape;468;p53"/>
          <p:cNvSpPr txBox="1"/>
          <p:nvPr/>
        </p:nvSpPr>
        <p:spPr>
          <a:xfrm>
            <a:off x="5096134" y="3000871"/>
            <a:ext cx="3520500" cy="505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Avenir"/>
              <a:buNone/>
            </a:pPr>
            <a:r>
              <a:rPr i="0" lang="en" sz="1800" u="none" cap="none" strike="noStrike">
                <a:solidFill>
                  <a:srgbClr val="FFFFFF"/>
                </a:solidFill>
                <a:latin typeface="Montserrat Light"/>
                <a:ea typeface="Montserrat Light"/>
                <a:cs typeface="Montserrat Light"/>
                <a:sym typeface="Montserrat Light"/>
              </a:rPr>
              <a:t>CONTINUED</a:t>
            </a:r>
            <a:endParaRPr sz="900">
              <a:latin typeface="Montserrat Light"/>
              <a:ea typeface="Montserrat Light"/>
              <a:cs typeface="Montserrat Light"/>
              <a:sym typeface="Montserrat Light"/>
            </a:endParaRPr>
          </a:p>
        </p:txBody>
      </p:sp>
      <p:pic>
        <p:nvPicPr>
          <p:cNvPr id="469" name="Google Shape;469;p53"/>
          <p:cNvPicPr preferRelativeResize="0"/>
          <p:nvPr/>
        </p:nvPicPr>
        <p:blipFill rotWithShape="1">
          <a:blip r:embed="rId3">
            <a:alphaModFix/>
          </a:blip>
          <a:srcRect b="0" l="0" r="0" t="0"/>
          <a:stretch/>
        </p:blipFill>
        <p:spPr>
          <a:xfrm>
            <a:off x="108746" y="949188"/>
            <a:ext cx="350366" cy="350366"/>
          </a:xfrm>
          <a:prstGeom prst="rect">
            <a:avLst/>
          </a:prstGeom>
          <a:noFill/>
          <a:ln>
            <a:noFill/>
          </a:ln>
        </p:spPr>
      </p:pic>
      <p:sp>
        <p:nvSpPr>
          <p:cNvPr id="470" name="Google Shape;470;p53"/>
          <p:cNvSpPr txBox="1"/>
          <p:nvPr/>
        </p:nvSpPr>
        <p:spPr>
          <a:xfrm>
            <a:off x="784740" y="949188"/>
            <a:ext cx="3604500" cy="22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300">
                <a:solidFill>
                  <a:srgbClr val="102644"/>
                </a:solidFill>
                <a:latin typeface="Montserrat Light"/>
                <a:ea typeface="Montserrat Light"/>
                <a:cs typeface="Montserrat Light"/>
                <a:sym typeface="Montserrat Light"/>
              </a:rPr>
              <a:t>Exposure, Exposure, Exposure </a:t>
            </a:r>
            <a:endParaRPr b="1" sz="900">
              <a:solidFill>
                <a:srgbClr val="102644"/>
              </a:solidFill>
              <a:latin typeface="Montserrat Light"/>
              <a:ea typeface="Montserrat Light"/>
              <a:cs typeface="Montserrat Light"/>
              <a:sym typeface="Montserrat Light"/>
            </a:endParaRPr>
          </a:p>
        </p:txBody>
      </p:sp>
      <p:sp>
        <p:nvSpPr>
          <p:cNvPr id="471" name="Google Shape;471;p53"/>
          <p:cNvSpPr txBox="1"/>
          <p:nvPr/>
        </p:nvSpPr>
        <p:spPr>
          <a:xfrm>
            <a:off x="783649" y="1265875"/>
            <a:ext cx="3272700" cy="10701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None/>
            </a:pPr>
            <a:r>
              <a:rPr lang="en" sz="900">
                <a:solidFill>
                  <a:srgbClr val="102644"/>
                </a:solidFill>
                <a:latin typeface="Montserrat Light"/>
                <a:ea typeface="Montserrat Light"/>
                <a:cs typeface="Montserrat Light"/>
                <a:sym typeface="Montserrat Light"/>
              </a:rPr>
              <a:t>Once I have the home prepared, take great pictures, and start to market it to the ideal buyer, I want to expose your home to the most amount of people possible. This is not as simple as putting the home on the internet. Through proper placement, target marketing, email, phone calls, videos and social media I have had tremendous success increasing the awareness of listings resulting in quicker sales. </a:t>
            </a:r>
            <a:endParaRPr sz="900">
              <a:solidFill>
                <a:srgbClr val="102644"/>
              </a:solidFill>
              <a:latin typeface="Montserrat Light"/>
              <a:ea typeface="Montserrat Light"/>
              <a:cs typeface="Montserrat Light"/>
              <a:sym typeface="Montserrat Light"/>
            </a:endParaRPr>
          </a:p>
        </p:txBody>
      </p:sp>
      <p:pic>
        <p:nvPicPr>
          <p:cNvPr id="472" name="Google Shape;472;p53"/>
          <p:cNvPicPr preferRelativeResize="0"/>
          <p:nvPr/>
        </p:nvPicPr>
        <p:blipFill rotWithShape="1">
          <a:blip r:embed="rId3">
            <a:alphaModFix/>
          </a:blip>
          <a:srcRect b="0" l="0" r="0" t="0"/>
          <a:stretch/>
        </p:blipFill>
        <p:spPr>
          <a:xfrm>
            <a:off x="108746" y="2769907"/>
            <a:ext cx="350366" cy="350366"/>
          </a:xfrm>
          <a:prstGeom prst="rect">
            <a:avLst/>
          </a:prstGeom>
          <a:noFill/>
          <a:ln>
            <a:noFill/>
          </a:ln>
        </p:spPr>
      </p:pic>
      <p:sp>
        <p:nvSpPr>
          <p:cNvPr id="473" name="Google Shape;473;p53"/>
          <p:cNvSpPr txBox="1"/>
          <p:nvPr/>
        </p:nvSpPr>
        <p:spPr>
          <a:xfrm>
            <a:off x="784740" y="2769907"/>
            <a:ext cx="2407800" cy="223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02644"/>
              </a:buClr>
              <a:buSzPts val="1300"/>
              <a:buFont typeface="Avenir"/>
              <a:buNone/>
            </a:pPr>
            <a:r>
              <a:rPr b="1" i="0" lang="en" sz="1300" u="none" cap="none" strike="noStrike">
                <a:solidFill>
                  <a:srgbClr val="102644"/>
                </a:solidFill>
                <a:latin typeface="Montserrat Light"/>
                <a:ea typeface="Montserrat Light"/>
                <a:cs typeface="Montserrat Light"/>
                <a:sym typeface="Montserrat Light"/>
              </a:rPr>
              <a:t>Proven Pricing Strategy</a:t>
            </a:r>
            <a:endParaRPr sz="900"/>
          </a:p>
        </p:txBody>
      </p:sp>
      <p:sp>
        <p:nvSpPr>
          <p:cNvPr id="474" name="Google Shape;474;p53"/>
          <p:cNvSpPr txBox="1"/>
          <p:nvPr/>
        </p:nvSpPr>
        <p:spPr>
          <a:xfrm>
            <a:off x="783649" y="3086591"/>
            <a:ext cx="3272700" cy="11853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102644"/>
              </a:buClr>
              <a:buSzPts val="900"/>
              <a:buFont typeface="Avenir"/>
              <a:buNone/>
            </a:pPr>
            <a:r>
              <a:rPr b="0" i="0" lang="en" sz="900" u="none" cap="none" strike="noStrike">
                <a:solidFill>
                  <a:srgbClr val="102644"/>
                </a:solidFill>
                <a:latin typeface="Montserrat Light"/>
                <a:ea typeface="Montserrat Light"/>
                <a:cs typeface="Montserrat Light"/>
                <a:sym typeface="Montserrat Light"/>
              </a:rPr>
              <a:t>There are many </a:t>
            </a:r>
            <a:r>
              <a:rPr lang="en" sz="900">
                <a:solidFill>
                  <a:srgbClr val="102644"/>
                </a:solidFill>
                <a:latin typeface="Montserrat Light"/>
                <a:ea typeface="Montserrat Light"/>
                <a:cs typeface="Montserrat Light"/>
                <a:sym typeface="Montserrat Light"/>
              </a:rPr>
              <a:t>different approaches when </a:t>
            </a:r>
            <a:r>
              <a:rPr b="0" i="0" lang="en" sz="900" u="none" cap="none" strike="noStrike">
                <a:solidFill>
                  <a:srgbClr val="102644"/>
                </a:solidFill>
                <a:latin typeface="Montserrat Light"/>
                <a:ea typeface="Montserrat Light"/>
                <a:cs typeface="Montserrat Light"/>
                <a:sym typeface="Montserrat Light"/>
              </a:rPr>
              <a:t>pricing a home, some good</a:t>
            </a:r>
            <a:r>
              <a:rPr lang="en" sz="900">
                <a:solidFill>
                  <a:srgbClr val="102644"/>
                </a:solidFill>
                <a:latin typeface="Montserrat Light"/>
                <a:ea typeface="Montserrat Light"/>
                <a:cs typeface="Montserrat Light"/>
                <a:sym typeface="Montserrat Light"/>
              </a:rPr>
              <a:t> and </a:t>
            </a:r>
            <a:r>
              <a:rPr b="0" i="0" lang="en" sz="900" u="none" cap="none" strike="noStrike">
                <a:solidFill>
                  <a:srgbClr val="102644"/>
                </a:solidFill>
                <a:latin typeface="Montserrat Light"/>
                <a:ea typeface="Montserrat Light"/>
                <a:cs typeface="Montserrat Light"/>
                <a:sym typeface="Montserrat Light"/>
              </a:rPr>
              <a:t>some not so good. I try to position a home on pricing so that it is the most attractive home at a particular price point. We want buyers who can afford the home to view it as a great value to first get them in the door for a showing and second to make an offer. With this strategy I aim to cause multiple offers to drive the price up instead of negotiating the price down. </a:t>
            </a:r>
            <a:endParaRPr sz="900"/>
          </a:p>
        </p:txBody>
      </p:sp>
      <p:pic>
        <p:nvPicPr>
          <p:cNvPr id="475" name="Google Shape;475;p53"/>
          <p:cNvPicPr preferRelativeResize="0"/>
          <p:nvPr/>
        </p:nvPicPr>
        <p:blipFill rotWithShape="1">
          <a:blip r:embed="rId3">
            <a:alphaModFix/>
          </a:blip>
          <a:srcRect b="0" l="0" r="0" t="0"/>
          <a:stretch/>
        </p:blipFill>
        <p:spPr>
          <a:xfrm>
            <a:off x="108746" y="4691495"/>
            <a:ext cx="350366" cy="350366"/>
          </a:xfrm>
          <a:prstGeom prst="rect">
            <a:avLst/>
          </a:prstGeom>
          <a:noFill/>
          <a:ln>
            <a:noFill/>
          </a:ln>
        </p:spPr>
      </p:pic>
      <p:sp>
        <p:nvSpPr>
          <p:cNvPr id="476" name="Google Shape;476;p53"/>
          <p:cNvSpPr txBox="1"/>
          <p:nvPr/>
        </p:nvSpPr>
        <p:spPr>
          <a:xfrm>
            <a:off x="784740" y="4691495"/>
            <a:ext cx="3342000" cy="223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02644"/>
              </a:buClr>
              <a:buSzPts val="1300"/>
              <a:buFont typeface="Avenir"/>
              <a:buNone/>
            </a:pPr>
            <a:r>
              <a:rPr b="1" i="0" lang="en" sz="1300" u="none" cap="none" strike="noStrike">
                <a:solidFill>
                  <a:srgbClr val="102644"/>
                </a:solidFill>
                <a:latin typeface="Montserrat Light"/>
                <a:ea typeface="Montserrat Light"/>
                <a:cs typeface="Montserrat Light"/>
                <a:sym typeface="Montserrat Light"/>
              </a:rPr>
              <a:t>Coming Soon Campaign </a:t>
            </a:r>
            <a:endParaRPr sz="900"/>
          </a:p>
        </p:txBody>
      </p:sp>
      <p:sp>
        <p:nvSpPr>
          <p:cNvPr id="477" name="Google Shape;477;p53"/>
          <p:cNvSpPr txBox="1"/>
          <p:nvPr/>
        </p:nvSpPr>
        <p:spPr>
          <a:xfrm>
            <a:off x="783649" y="5008177"/>
            <a:ext cx="3272700" cy="10362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102644"/>
              </a:buClr>
              <a:buSzPts val="900"/>
              <a:buFont typeface="Avenir"/>
              <a:buNone/>
            </a:pPr>
            <a:r>
              <a:rPr b="0" i="0" lang="en" sz="900" u="none" cap="none" strike="noStrike">
                <a:solidFill>
                  <a:srgbClr val="102644"/>
                </a:solidFill>
                <a:latin typeface="Montserrat Light"/>
                <a:ea typeface="Montserrat Light"/>
                <a:cs typeface="Montserrat Light"/>
                <a:sym typeface="Montserrat Light"/>
              </a:rPr>
              <a:t>A proven Coming Soon Campaign can produce awareness and excitement about a home before it even hits the market. I accomplish this through multiple channels of marketing </a:t>
            </a:r>
            <a:r>
              <a:rPr lang="en" sz="900">
                <a:solidFill>
                  <a:srgbClr val="102644"/>
                </a:solidFill>
                <a:latin typeface="Montserrat Light"/>
                <a:ea typeface="Montserrat Light"/>
                <a:cs typeface="Montserrat Light"/>
                <a:sym typeface="Montserrat Light"/>
              </a:rPr>
              <a:t> including </a:t>
            </a:r>
            <a:r>
              <a:rPr b="0" i="0" lang="en" sz="900" u="none" cap="none" strike="noStrike">
                <a:solidFill>
                  <a:srgbClr val="102644"/>
                </a:solidFill>
                <a:latin typeface="Montserrat Light"/>
                <a:ea typeface="Montserrat Light"/>
                <a:cs typeface="Montserrat Light"/>
                <a:sym typeface="Montserrat Light"/>
              </a:rPr>
              <a:t>email, social media, </a:t>
            </a:r>
            <a:r>
              <a:rPr lang="en" sz="900">
                <a:solidFill>
                  <a:srgbClr val="102644"/>
                </a:solidFill>
                <a:latin typeface="Montserrat Light"/>
                <a:ea typeface="Montserrat Light"/>
                <a:cs typeface="Montserrat Light"/>
                <a:sym typeface="Montserrat Light"/>
              </a:rPr>
              <a:t>the MLS, and </a:t>
            </a:r>
            <a:r>
              <a:rPr b="0" i="0" lang="en" sz="900" u="none" cap="none" strike="noStrike">
                <a:solidFill>
                  <a:srgbClr val="102644"/>
                </a:solidFill>
                <a:latin typeface="Montserrat Light"/>
                <a:ea typeface="Montserrat Light"/>
                <a:cs typeface="Montserrat Light"/>
                <a:sym typeface="Montserrat Light"/>
              </a:rPr>
              <a:t>more. The idea is to create a</a:t>
            </a:r>
            <a:r>
              <a:rPr lang="en" sz="900">
                <a:solidFill>
                  <a:srgbClr val="102644"/>
                </a:solidFill>
                <a:latin typeface="Montserrat Light"/>
                <a:ea typeface="Montserrat Light"/>
                <a:cs typeface="Montserrat Light"/>
                <a:sym typeface="Montserrat Light"/>
              </a:rPr>
              <a:t>wareness </a:t>
            </a:r>
            <a:r>
              <a:rPr b="0" i="0" lang="en" sz="900" u="none" cap="none" strike="noStrike">
                <a:solidFill>
                  <a:srgbClr val="102644"/>
                </a:solidFill>
                <a:latin typeface="Montserrat Light"/>
                <a:ea typeface="Montserrat Light"/>
                <a:cs typeface="Montserrat Light"/>
                <a:sym typeface="Montserrat Light"/>
              </a:rPr>
              <a:t>about a home to drive traffic to the open house and private showings.</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4"/>
          <p:cNvSpPr txBox="1"/>
          <p:nvPr>
            <p:ph type="title"/>
          </p:nvPr>
        </p:nvSpPr>
        <p:spPr>
          <a:xfrm>
            <a:off x="783875" y="838200"/>
            <a:ext cx="3505200" cy="190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APPROACH</a:t>
            </a:r>
            <a:endParaRPr/>
          </a:p>
        </p:txBody>
      </p:sp>
      <p:sp>
        <p:nvSpPr>
          <p:cNvPr id="483" name="Google Shape;483;p54"/>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84" name="Google Shape;484;p54"/>
          <p:cNvSpPr txBox="1"/>
          <p:nvPr/>
        </p:nvSpPr>
        <p:spPr>
          <a:xfrm>
            <a:off x="875109" y="3000871"/>
            <a:ext cx="3520500" cy="505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Avenir"/>
              <a:buNone/>
            </a:pPr>
            <a:r>
              <a:rPr i="0" lang="en" sz="1800" u="none" cap="none" strike="noStrike">
                <a:solidFill>
                  <a:srgbClr val="FFFFFF"/>
                </a:solidFill>
                <a:latin typeface="Montserrat Light"/>
                <a:ea typeface="Montserrat Light"/>
                <a:cs typeface="Montserrat Light"/>
                <a:sym typeface="Montserrat Light"/>
              </a:rPr>
              <a:t>CONTINUED</a:t>
            </a:r>
            <a:endParaRPr sz="900">
              <a:latin typeface="Montserrat Light"/>
              <a:ea typeface="Montserrat Light"/>
              <a:cs typeface="Montserrat Light"/>
              <a:sym typeface="Montserrat Light"/>
            </a:endParaRPr>
          </a:p>
        </p:txBody>
      </p:sp>
      <p:pic>
        <p:nvPicPr>
          <p:cNvPr id="485" name="Google Shape;485;p54"/>
          <p:cNvPicPr preferRelativeResize="0"/>
          <p:nvPr/>
        </p:nvPicPr>
        <p:blipFill rotWithShape="1">
          <a:blip r:embed="rId3">
            <a:alphaModFix/>
          </a:blip>
          <a:srcRect b="0" l="0" r="0" t="0"/>
          <a:stretch/>
        </p:blipFill>
        <p:spPr>
          <a:xfrm>
            <a:off x="4909246" y="2516595"/>
            <a:ext cx="350366" cy="350366"/>
          </a:xfrm>
          <a:prstGeom prst="rect">
            <a:avLst/>
          </a:prstGeom>
          <a:noFill/>
          <a:ln>
            <a:noFill/>
          </a:ln>
        </p:spPr>
      </p:pic>
      <p:sp>
        <p:nvSpPr>
          <p:cNvPr id="486" name="Google Shape;486;p54"/>
          <p:cNvSpPr txBox="1"/>
          <p:nvPr/>
        </p:nvSpPr>
        <p:spPr>
          <a:xfrm>
            <a:off x="5585240" y="2516595"/>
            <a:ext cx="3604500" cy="22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300">
                <a:solidFill>
                  <a:srgbClr val="102644"/>
                </a:solidFill>
                <a:latin typeface="Montserrat Light"/>
                <a:ea typeface="Montserrat Light"/>
                <a:cs typeface="Montserrat Light"/>
                <a:sym typeface="Montserrat Light"/>
              </a:rPr>
              <a:t>Open House/ Virtual Open House</a:t>
            </a:r>
            <a:endParaRPr b="1" sz="900">
              <a:solidFill>
                <a:srgbClr val="102644"/>
              </a:solidFill>
              <a:latin typeface="Montserrat Light"/>
              <a:ea typeface="Montserrat Light"/>
              <a:cs typeface="Montserrat Light"/>
              <a:sym typeface="Montserrat Light"/>
            </a:endParaRPr>
          </a:p>
        </p:txBody>
      </p:sp>
      <p:sp>
        <p:nvSpPr>
          <p:cNvPr id="487" name="Google Shape;487;p54"/>
          <p:cNvSpPr txBox="1"/>
          <p:nvPr/>
        </p:nvSpPr>
        <p:spPr>
          <a:xfrm>
            <a:off x="5584149" y="2833275"/>
            <a:ext cx="3196800" cy="10701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None/>
            </a:pPr>
            <a:r>
              <a:rPr lang="en" sz="900">
                <a:solidFill>
                  <a:srgbClr val="102644"/>
                </a:solidFill>
                <a:latin typeface="Montserrat Light"/>
                <a:ea typeface="Montserrat Light"/>
                <a:cs typeface="Montserrat Light"/>
                <a:sym typeface="Montserrat Light"/>
              </a:rPr>
              <a:t>Open houses are a time-tested strategy for getting traffic to a home. I feel they are a great way to introduce a property to the market and I frequently use this as the first showing for a new listing. This goes along with creating a buzz from the Coming Soon campaign. </a:t>
            </a:r>
            <a:endParaRPr sz="900">
              <a:solidFill>
                <a:srgbClr val="102644"/>
              </a:solidFill>
              <a:latin typeface="Montserrat Light"/>
              <a:ea typeface="Montserrat Light"/>
              <a:cs typeface="Montserrat Light"/>
              <a:sym typeface="Montserrat Light"/>
            </a:endParaRPr>
          </a:p>
        </p:txBody>
      </p:sp>
      <p:pic>
        <p:nvPicPr>
          <p:cNvPr id="488" name="Google Shape;488;p54"/>
          <p:cNvPicPr preferRelativeResize="0"/>
          <p:nvPr/>
        </p:nvPicPr>
        <p:blipFill rotWithShape="1">
          <a:blip r:embed="rId3">
            <a:alphaModFix/>
          </a:blip>
          <a:srcRect b="0" l="0" r="0" t="0"/>
          <a:stretch/>
        </p:blipFill>
        <p:spPr>
          <a:xfrm>
            <a:off x="4909246" y="4016057"/>
            <a:ext cx="350366" cy="350366"/>
          </a:xfrm>
          <a:prstGeom prst="rect">
            <a:avLst/>
          </a:prstGeom>
          <a:noFill/>
          <a:ln>
            <a:noFill/>
          </a:ln>
        </p:spPr>
      </p:pic>
      <p:sp>
        <p:nvSpPr>
          <p:cNvPr id="489" name="Google Shape;489;p54"/>
          <p:cNvSpPr txBox="1"/>
          <p:nvPr/>
        </p:nvSpPr>
        <p:spPr>
          <a:xfrm>
            <a:off x="5585240" y="4016057"/>
            <a:ext cx="3342000" cy="223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02644"/>
              </a:buClr>
              <a:buSzPts val="1300"/>
              <a:buFont typeface="Avenir"/>
              <a:buNone/>
            </a:pPr>
            <a:r>
              <a:rPr b="1" i="0" lang="en" sz="1300" u="none" cap="none" strike="noStrike">
                <a:solidFill>
                  <a:srgbClr val="102644"/>
                </a:solidFill>
                <a:latin typeface="Montserrat Light"/>
                <a:ea typeface="Montserrat Light"/>
                <a:cs typeface="Montserrat Light"/>
                <a:sym typeface="Montserrat Light"/>
              </a:rPr>
              <a:t>Local Brokerage Networking</a:t>
            </a:r>
            <a:endParaRPr sz="900"/>
          </a:p>
        </p:txBody>
      </p:sp>
      <p:sp>
        <p:nvSpPr>
          <p:cNvPr id="490" name="Google Shape;490;p54"/>
          <p:cNvSpPr txBox="1"/>
          <p:nvPr/>
        </p:nvSpPr>
        <p:spPr>
          <a:xfrm>
            <a:off x="5584149" y="4332750"/>
            <a:ext cx="3255000" cy="13539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102644"/>
              </a:buClr>
              <a:buSzPts val="900"/>
              <a:buFont typeface="Avenir"/>
              <a:buNone/>
            </a:pPr>
            <a:r>
              <a:rPr b="0" i="0" lang="en" sz="900" u="none" cap="none" strike="noStrike">
                <a:solidFill>
                  <a:srgbClr val="102644"/>
                </a:solidFill>
                <a:latin typeface="Montserrat Light"/>
                <a:ea typeface="Montserrat Light"/>
                <a:cs typeface="Montserrat Light"/>
                <a:sym typeface="Montserrat Light"/>
              </a:rPr>
              <a:t>Part of creating awareness for a new property is communicating with local real estate agents who have recent sales in the area and who have buyers looking for homes in your neighborhood. I actively market my properties through email, reverse prospecting (finding the agents who have buyers looking for a home like yours), phone calls, and social media to ensure that as many agents as possible know about your home as it hits the market. </a:t>
            </a:r>
            <a:endParaRPr sz="900"/>
          </a:p>
        </p:txBody>
      </p:sp>
      <p:pic>
        <p:nvPicPr>
          <p:cNvPr id="491" name="Google Shape;491;p54"/>
          <p:cNvPicPr preferRelativeResize="0"/>
          <p:nvPr/>
        </p:nvPicPr>
        <p:blipFill rotWithShape="1">
          <a:blip r:embed="rId3">
            <a:alphaModFix/>
          </a:blip>
          <a:srcRect b="0" l="0" r="0" t="0"/>
          <a:stretch/>
        </p:blipFill>
        <p:spPr>
          <a:xfrm>
            <a:off x="4909246" y="854757"/>
            <a:ext cx="350366" cy="350366"/>
          </a:xfrm>
          <a:prstGeom prst="rect">
            <a:avLst/>
          </a:prstGeom>
          <a:noFill/>
          <a:ln>
            <a:noFill/>
          </a:ln>
        </p:spPr>
      </p:pic>
      <p:sp>
        <p:nvSpPr>
          <p:cNvPr id="492" name="Google Shape;492;p54"/>
          <p:cNvSpPr txBox="1"/>
          <p:nvPr/>
        </p:nvSpPr>
        <p:spPr>
          <a:xfrm>
            <a:off x="5585240" y="854757"/>
            <a:ext cx="3342000" cy="2232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102644"/>
              </a:buClr>
              <a:buSzPts val="1300"/>
              <a:buFont typeface="Avenir"/>
              <a:buNone/>
            </a:pPr>
            <a:r>
              <a:rPr b="1" i="0" lang="en" sz="1300" u="none" cap="none" strike="noStrike">
                <a:solidFill>
                  <a:srgbClr val="102644"/>
                </a:solidFill>
                <a:latin typeface="Montserrat Light"/>
                <a:ea typeface="Montserrat Light"/>
                <a:cs typeface="Montserrat Light"/>
                <a:sym typeface="Montserrat Light"/>
              </a:rPr>
              <a:t>Broker Tour </a:t>
            </a:r>
            <a:endParaRPr sz="900"/>
          </a:p>
        </p:txBody>
      </p:sp>
      <p:sp>
        <p:nvSpPr>
          <p:cNvPr id="493" name="Google Shape;493;p54"/>
          <p:cNvSpPr txBox="1"/>
          <p:nvPr/>
        </p:nvSpPr>
        <p:spPr>
          <a:xfrm>
            <a:off x="5584141" y="1171443"/>
            <a:ext cx="3196800" cy="10362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102644"/>
              </a:buClr>
              <a:buSzPts val="900"/>
              <a:buFont typeface="Avenir"/>
              <a:buNone/>
            </a:pPr>
            <a:r>
              <a:rPr b="0" i="0" lang="en" sz="900" u="none" cap="none" strike="noStrike">
                <a:solidFill>
                  <a:srgbClr val="102644"/>
                </a:solidFill>
                <a:latin typeface="Montserrat Light"/>
                <a:ea typeface="Montserrat Light"/>
                <a:cs typeface="Montserrat Light"/>
                <a:sym typeface="Montserrat Light"/>
              </a:rPr>
              <a:t>Broker </a:t>
            </a:r>
            <a:r>
              <a:rPr lang="en" sz="900">
                <a:solidFill>
                  <a:srgbClr val="102644"/>
                </a:solidFill>
                <a:latin typeface="Montserrat Light"/>
                <a:ea typeface="Montserrat Light"/>
                <a:cs typeface="Montserrat Light"/>
                <a:sym typeface="Montserrat Light"/>
              </a:rPr>
              <a:t>t</a:t>
            </a:r>
            <a:r>
              <a:rPr b="0" i="0" lang="en" sz="900" u="none" cap="none" strike="noStrike">
                <a:solidFill>
                  <a:srgbClr val="102644"/>
                </a:solidFill>
                <a:latin typeface="Montserrat Light"/>
                <a:ea typeface="Montserrat Light"/>
                <a:cs typeface="Montserrat Light"/>
                <a:sym typeface="Montserrat Light"/>
              </a:rPr>
              <a:t>ours are a great way for local agents to keep up with what has come on the market. </a:t>
            </a:r>
            <a:r>
              <a:rPr lang="en" sz="900">
                <a:solidFill>
                  <a:srgbClr val="102644"/>
                </a:solidFill>
                <a:latin typeface="Montserrat Light"/>
                <a:ea typeface="Montserrat Light"/>
                <a:cs typeface="Montserrat Light"/>
                <a:sym typeface="Montserrat Light"/>
              </a:rPr>
              <a:t>I make this event extra interesting by providing lunch and drinks for all the brokers and agents that attend.</a:t>
            </a:r>
            <a:r>
              <a:rPr b="0" i="0" lang="en" sz="900" u="none" cap="none" strike="noStrike">
                <a:solidFill>
                  <a:srgbClr val="102644"/>
                </a:solidFill>
                <a:latin typeface="Montserrat Light"/>
                <a:ea typeface="Montserrat Light"/>
                <a:cs typeface="Montserrat Light"/>
                <a:sym typeface="Montserrat Light"/>
              </a:rPr>
              <a:t> </a:t>
            </a:r>
            <a:r>
              <a:rPr lang="en" sz="900">
                <a:solidFill>
                  <a:srgbClr val="102644"/>
                </a:solidFill>
                <a:latin typeface="Montserrat Light"/>
                <a:ea typeface="Montserrat Light"/>
                <a:cs typeface="Montserrat Light"/>
                <a:sym typeface="Montserrat Light"/>
              </a:rPr>
              <a:t>I</a:t>
            </a:r>
            <a:r>
              <a:rPr b="0" i="0" lang="en" sz="900" u="none" cap="none" strike="noStrike">
                <a:solidFill>
                  <a:srgbClr val="102644"/>
                </a:solidFill>
                <a:latin typeface="Montserrat Light"/>
                <a:ea typeface="Montserrat Light"/>
                <a:cs typeface="Montserrat Light"/>
                <a:sym typeface="Montserrat Light"/>
              </a:rPr>
              <a:t> find this to be a valuable resource to show the home, as well as get feedback on condition and price. </a:t>
            </a:r>
            <a:endParaRPr sz="900"/>
          </a:p>
        </p:txBody>
      </p:sp>
      <p:pic>
        <p:nvPicPr>
          <p:cNvPr id="494" name="Google Shape;494;p54"/>
          <p:cNvPicPr preferRelativeResize="0"/>
          <p:nvPr/>
        </p:nvPicPr>
        <p:blipFill>
          <a:blip r:embed="rId4">
            <a:alphaModFix/>
          </a:blip>
          <a:stretch>
            <a:fillRect/>
          </a:stretch>
        </p:blipFill>
        <p:spPr>
          <a:xfrm>
            <a:off x="0" y="5454325"/>
            <a:ext cx="1698568" cy="107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5"/>
          <p:cNvSpPr txBox="1"/>
          <p:nvPr>
            <p:ph type="title"/>
          </p:nvPr>
        </p:nvSpPr>
        <p:spPr>
          <a:xfrm>
            <a:off x="4724400" y="1524000"/>
            <a:ext cx="4001400" cy="1143000"/>
          </a:xfrm>
          <a:prstGeom prst="rect">
            <a:avLst/>
          </a:prstGeom>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b="1" lang="en">
                <a:latin typeface="Montserrat ExtraLight"/>
                <a:ea typeface="Montserrat ExtraLight"/>
                <a:cs typeface="Montserrat ExtraLight"/>
                <a:sym typeface="Montserrat ExtraLight"/>
              </a:rPr>
              <a:t>SOCIAL MEDIA &amp; TECHNOLOGY</a:t>
            </a:r>
            <a:endParaRPr/>
          </a:p>
        </p:txBody>
      </p:sp>
      <p:sp>
        <p:nvSpPr>
          <p:cNvPr id="500" name="Google Shape;500;p55"/>
          <p:cNvSpPr txBox="1"/>
          <p:nvPr>
            <p:ph idx="2" type="title"/>
          </p:nvPr>
        </p:nvSpPr>
        <p:spPr>
          <a:xfrm>
            <a:off x="4724400" y="2743200"/>
            <a:ext cx="3733800" cy="3733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a:t>In today's world it is impossible to ignore the impact social media has had on our industry. That is why I have been an early adopter of social media like Facebook, Instagram, and Twitter to expose our listings and our message. </a:t>
            </a:r>
            <a:endParaRPr/>
          </a:p>
        </p:txBody>
      </p:sp>
      <p:sp>
        <p:nvSpPr>
          <p:cNvPr id="501" name="Google Shape;501;p55"/>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6"/>
          <p:cNvSpPr txBox="1"/>
          <p:nvPr>
            <p:ph idx="12"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07" name="Google Shape;507;p56"/>
          <p:cNvSpPr txBox="1"/>
          <p:nvPr>
            <p:ph type="title"/>
          </p:nvPr>
        </p:nvSpPr>
        <p:spPr>
          <a:xfrm>
            <a:off x="1295400" y="914400"/>
            <a:ext cx="7128300" cy="3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Pre-Listing, Listed,</a:t>
            </a:r>
            <a:r>
              <a:rPr lang="en"/>
              <a:t>,</a:t>
            </a:r>
            <a:r>
              <a:rPr lang="en"/>
              <a:t> Under Contract and Closed </a:t>
            </a:r>
            <a:endParaRPr/>
          </a:p>
        </p:txBody>
      </p:sp>
      <p:sp>
        <p:nvSpPr>
          <p:cNvPr id="508" name="Google Shape;508;p56"/>
          <p:cNvSpPr txBox="1"/>
          <p:nvPr>
            <p:ph idx="2" type="title"/>
          </p:nvPr>
        </p:nvSpPr>
        <p:spPr>
          <a:xfrm>
            <a:off x="1295400" y="152400"/>
            <a:ext cx="7460700" cy="9144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a:t>HOME SALE TIMELINE</a:t>
            </a:r>
            <a:endParaRPr/>
          </a:p>
        </p:txBody>
      </p:sp>
      <p:sp>
        <p:nvSpPr>
          <p:cNvPr id="509" name="Google Shape;509;p56"/>
          <p:cNvSpPr txBox="1"/>
          <p:nvPr>
            <p:ph idx="3"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10" name="Google Shape;510;p56"/>
          <p:cNvSpPr txBox="1"/>
          <p:nvPr/>
        </p:nvSpPr>
        <p:spPr>
          <a:xfrm>
            <a:off x="267891" y="2119991"/>
            <a:ext cx="2683800" cy="3494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200">
                <a:solidFill>
                  <a:srgbClr val="FFFFFF"/>
                </a:solidFill>
                <a:latin typeface="Montserrat Light"/>
                <a:ea typeface="Montserrat Light"/>
                <a:cs typeface="Montserrat Light"/>
                <a:sym typeface="Montserrat Light"/>
              </a:rPr>
              <a:t>Schedule an Appointment </a:t>
            </a:r>
            <a:endParaRPr sz="900">
              <a:solidFill>
                <a:srgbClr val="FFFFFF"/>
              </a:solidFill>
              <a:latin typeface="Montserrat Light"/>
              <a:ea typeface="Montserrat Light"/>
              <a:cs typeface="Montserrat Light"/>
              <a:sym typeface="Montserrat Light"/>
            </a:endParaRPr>
          </a:p>
          <a:p>
            <a:pPr indent="0" lvl="0" marL="0" rtl="0" algn="l">
              <a:spcBef>
                <a:spcPts val="1000"/>
              </a:spcBef>
              <a:spcAft>
                <a:spcPts val="0"/>
              </a:spcAft>
              <a:buNone/>
            </a:pPr>
            <a:r>
              <a:rPr lang="en" sz="1200">
                <a:solidFill>
                  <a:srgbClr val="FFFFFF"/>
                </a:solidFill>
                <a:latin typeface="Montserrat Light"/>
                <a:ea typeface="Montserrat Light"/>
                <a:cs typeface="Montserrat Light"/>
                <a:sym typeface="Montserrat Light"/>
              </a:rPr>
              <a:t>Meet with My Team</a:t>
            </a:r>
            <a:endParaRPr sz="900">
              <a:solidFill>
                <a:srgbClr val="FFFFFF"/>
              </a:solidFill>
              <a:latin typeface="Montserrat Light"/>
              <a:ea typeface="Montserrat Light"/>
              <a:cs typeface="Montserrat Light"/>
              <a:sym typeface="Montserrat Light"/>
            </a:endParaRPr>
          </a:p>
          <a:p>
            <a:pPr indent="0" lvl="0" marL="0" rtl="0" algn="l">
              <a:spcBef>
                <a:spcPts val="1000"/>
              </a:spcBef>
              <a:spcAft>
                <a:spcPts val="0"/>
              </a:spcAft>
              <a:buNone/>
            </a:pPr>
            <a:r>
              <a:rPr lang="en" sz="1200">
                <a:solidFill>
                  <a:srgbClr val="FFFFFF"/>
                </a:solidFill>
                <a:latin typeface="Montserrat Light"/>
                <a:ea typeface="Montserrat Light"/>
                <a:cs typeface="Montserrat Light"/>
                <a:sym typeface="Montserrat Light"/>
              </a:rPr>
              <a:t>Discuss Best Strategy For Selling </a:t>
            </a:r>
            <a:endParaRPr sz="900">
              <a:solidFill>
                <a:srgbClr val="FFFFFF"/>
              </a:solidFill>
              <a:latin typeface="Montserrat Light"/>
              <a:ea typeface="Montserrat Light"/>
              <a:cs typeface="Montserrat Light"/>
              <a:sym typeface="Montserrat Light"/>
            </a:endParaRPr>
          </a:p>
          <a:p>
            <a:pPr indent="0" lvl="0" marL="0" rtl="0" algn="l">
              <a:spcBef>
                <a:spcPts val="1000"/>
              </a:spcBef>
              <a:spcAft>
                <a:spcPts val="0"/>
              </a:spcAft>
              <a:buNone/>
            </a:pPr>
            <a:r>
              <a:rPr lang="en" sz="1200">
                <a:solidFill>
                  <a:srgbClr val="FFFFFF"/>
                </a:solidFill>
                <a:latin typeface="Montserrat Light"/>
                <a:ea typeface="Montserrat Light"/>
                <a:cs typeface="Montserrat Light"/>
                <a:sym typeface="Montserrat Light"/>
              </a:rPr>
              <a:t>Formal Listing Presentation </a:t>
            </a:r>
            <a:endParaRPr sz="900">
              <a:solidFill>
                <a:srgbClr val="FFFFFF"/>
              </a:solidFill>
              <a:latin typeface="Montserrat Light"/>
              <a:ea typeface="Montserrat Light"/>
              <a:cs typeface="Montserrat Light"/>
              <a:sym typeface="Montserrat Light"/>
            </a:endParaRPr>
          </a:p>
          <a:p>
            <a:pPr indent="0" lvl="0" marL="0" rtl="0" algn="l">
              <a:spcBef>
                <a:spcPts val="1000"/>
              </a:spcBef>
              <a:spcAft>
                <a:spcPts val="0"/>
              </a:spcAft>
              <a:buNone/>
            </a:pPr>
            <a:r>
              <a:rPr lang="en" sz="1200">
                <a:solidFill>
                  <a:srgbClr val="FFFFFF"/>
                </a:solidFill>
                <a:latin typeface="Montserrat Light"/>
                <a:ea typeface="Montserrat Light"/>
                <a:cs typeface="Montserrat Light"/>
                <a:sym typeface="Montserrat Light"/>
              </a:rPr>
              <a:t>Executed Sales Agreement </a:t>
            </a:r>
            <a:endParaRPr sz="900">
              <a:solidFill>
                <a:srgbClr val="FFFFFF"/>
              </a:solidFill>
              <a:latin typeface="Montserrat Light"/>
              <a:ea typeface="Montserrat Light"/>
              <a:cs typeface="Montserrat Light"/>
              <a:sym typeface="Montserrat Light"/>
            </a:endParaRPr>
          </a:p>
          <a:p>
            <a:pPr indent="0" lvl="0" marL="0" rtl="0" algn="l">
              <a:spcBef>
                <a:spcPts val="1000"/>
              </a:spcBef>
              <a:spcAft>
                <a:spcPts val="0"/>
              </a:spcAft>
              <a:buNone/>
            </a:pPr>
            <a:r>
              <a:rPr lang="en" sz="1200">
                <a:solidFill>
                  <a:srgbClr val="FFFFFF"/>
                </a:solidFill>
                <a:latin typeface="Montserrat Light"/>
                <a:ea typeface="Montserrat Light"/>
                <a:cs typeface="Montserrat Light"/>
                <a:sym typeface="Montserrat Light"/>
              </a:rPr>
              <a:t>Property Evaluation </a:t>
            </a:r>
            <a:endParaRPr sz="900">
              <a:solidFill>
                <a:srgbClr val="FFFFFF"/>
              </a:solidFill>
              <a:latin typeface="Montserrat Light"/>
              <a:ea typeface="Montserrat Light"/>
              <a:cs typeface="Montserrat Light"/>
              <a:sym typeface="Montserrat Light"/>
            </a:endParaRPr>
          </a:p>
          <a:p>
            <a:pPr indent="0" lvl="0" marL="0" rtl="0" algn="l">
              <a:spcBef>
                <a:spcPts val="1000"/>
              </a:spcBef>
              <a:spcAft>
                <a:spcPts val="0"/>
              </a:spcAft>
              <a:buNone/>
            </a:pPr>
            <a:r>
              <a:rPr lang="en" sz="1200">
                <a:solidFill>
                  <a:srgbClr val="FFFFFF"/>
                </a:solidFill>
                <a:latin typeface="Montserrat Light"/>
                <a:ea typeface="Montserrat Light"/>
                <a:cs typeface="Montserrat Light"/>
                <a:sym typeface="Montserrat Light"/>
              </a:rPr>
              <a:t>Market Analysis Completed </a:t>
            </a:r>
            <a:endParaRPr sz="900">
              <a:solidFill>
                <a:srgbClr val="FFFFFF"/>
              </a:solidFill>
              <a:latin typeface="Montserrat Light"/>
              <a:ea typeface="Montserrat Light"/>
              <a:cs typeface="Montserrat Light"/>
              <a:sym typeface="Montserrat Light"/>
            </a:endParaRPr>
          </a:p>
          <a:p>
            <a:pPr indent="0" lvl="0" marL="0" rtl="0" algn="l">
              <a:spcBef>
                <a:spcPts val="1000"/>
              </a:spcBef>
              <a:spcAft>
                <a:spcPts val="0"/>
              </a:spcAft>
              <a:buNone/>
            </a:pPr>
            <a:r>
              <a:rPr lang="en" sz="1200">
                <a:solidFill>
                  <a:srgbClr val="FFFFFF"/>
                </a:solidFill>
                <a:latin typeface="Montserrat Light"/>
                <a:ea typeface="Montserrat Light"/>
                <a:cs typeface="Montserrat Light"/>
                <a:sym typeface="Montserrat Light"/>
              </a:rPr>
              <a:t>Sales Price Established </a:t>
            </a:r>
            <a:endParaRPr sz="900">
              <a:solidFill>
                <a:srgbClr val="FFFFFF"/>
              </a:solidFill>
              <a:latin typeface="Montserrat Light"/>
              <a:ea typeface="Montserrat Light"/>
              <a:cs typeface="Montserrat Light"/>
              <a:sym typeface="Montserrat Light"/>
            </a:endParaRPr>
          </a:p>
          <a:p>
            <a:pPr indent="0" lvl="0" marL="0" rtl="0" algn="l">
              <a:spcBef>
                <a:spcPts val="1000"/>
              </a:spcBef>
              <a:spcAft>
                <a:spcPts val="1000"/>
              </a:spcAft>
              <a:buNone/>
            </a:pPr>
            <a:r>
              <a:rPr lang="en" sz="1200">
                <a:solidFill>
                  <a:srgbClr val="FFFFFF"/>
                </a:solidFill>
                <a:latin typeface="Montserrat Light"/>
                <a:ea typeface="Montserrat Light"/>
                <a:cs typeface="Montserrat Light"/>
                <a:sym typeface="Montserrat Light"/>
              </a:rPr>
              <a:t>Prepare Home for Sale</a:t>
            </a:r>
            <a:endParaRPr sz="900">
              <a:solidFill>
                <a:srgbClr val="FFFFFF"/>
              </a:solidFill>
              <a:latin typeface="Montserrat Light"/>
              <a:ea typeface="Montserrat Light"/>
              <a:cs typeface="Montserrat Light"/>
              <a:sym typeface="Montserrat Light"/>
            </a:endParaRPr>
          </a:p>
        </p:txBody>
      </p:sp>
      <p:sp>
        <p:nvSpPr>
          <p:cNvPr id="511" name="Google Shape;511;p56"/>
          <p:cNvSpPr txBox="1"/>
          <p:nvPr/>
        </p:nvSpPr>
        <p:spPr>
          <a:xfrm>
            <a:off x="3306780" y="2119991"/>
            <a:ext cx="2831100" cy="349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Perfect 1</a:t>
            </a:r>
            <a:r>
              <a:rPr b="0" baseline="30000" i="0" lang="en" sz="1200" u="none" cap="none" strike="noStrike">
                <a:solidFill>
                  <a:srgbClr val="FFFFFF"/>
                </a:solidFill>
                <a:latin typeface="Montserrat Light"/>
                <a:ea typeface="Montserrat Light"/>
                <a:cs typeface="Montserrat Light"/>
                <a:sym typeface="Montserrat Light"/>
              </a:rPr>
              <a:t>st</a:t>
            </a:r>
            <a:r>
              <a:rPr b="0" i="0" lang="en" sz="1200" u="none" cap="none" strike="noStrike">
                <a:solidFill>
                  <a:srgbClr val="FFFFFF"/>
                </a:solidFill>
                <a:latin typeface="Montserrat Light"/>
                <a:ea typeface="Montserrat Light"/>
                <a:cs typeface="Montserrat Light"/>
                <a:sym typeface="Montserrat Light"/>
              </a:rPr>
              <a:t>  Impression </a:t>
            </a:r>
            <a:endParaRPr sz="900"/>
          </a:p>
          <a:p>
            <a:pPr indent="0" lvl="0" marL="0" marR="0" rtl="0" algn="l">
              <a:lnSpc>
                <a:spcPct val="100000"/>
              </a:lnSpc>
              <a:spcBef>
                <a:spcPts val="100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Coming Soon Listings </a:t>
            </a:r>
            <a:endParaRPr sz="900"/>
          </a:p>
          <a:p>
            <a:pPr indent="0" lvl="0" marL="0" marR="0" rtl="0" algn="l">
              <a:lnSpc>
                <a:spcPct val="100000"/>
              </a:lnSpc>
              <a:spcBef>
                <a:spcPts val="100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Eagles World Realty Sign Installed</a:t>
            </a:r>
            <a:endParaRPr sz="900"/>
          </a:p>
          <a:p>
            <a:pPr indent="0" lvl="0" marL="0" marR="0" rtl="0" algn="l">
              <a:lnSpc>
                <a:spcPct val="100000"/>
              </a:lnSpc>
              <a:spcBef>
                <a:spcPts val="100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Lockbox Installed </a:t>
            </a:r>
            <a:endParaRPr sz="900"/>
          </a:p>
          <a:p>
            <a:pPr indent="0" lvl="0" marL="0" marR="0" rtl="0" algn="l">
              <a:lnSpc>
                <a:spcPct val="100000"/>
              </a:lnSpc>
              <a:spcBef>
                <a:spcPts val="100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Listing Entered Into </a:t>
            </a:r>
            <a:r>
              <a:rPr lang="en" sz="1200">
                <a:solidFill>
                  <a:srgbClr val="FFFFFF"/>
                </a:solidFill>
                <a:latin typeface="Montserrat Light"/>
                <a:ea typeface="Montserrat Light"/>
                <a:cs typeface="Montserrat Light"/>
                <a:sym typeface="Montserrat Light"/>
              </a:rPr>
              <a:t>MLS</a:t>
            </a:r>
            <a:r>
              <a:rPr b="0" i="0" lang="en" sz="1200" u="none" cap="none" strike="noStrike">
                <a:solidFill>
                  <a:srgbClr val="FFFFFF"/>
                </a:solidFill>
                <a:latin typeface="Montserrat Light"/>
                <a:ea typeface="Montserrat Light"/>
                <a:cs typeface="Montserrat Light"/>
                <a:sym typeface="Montserrat Light"/>
              </a:rPr>
              <a:t> </a:t>
            </a:r>
            <a:endParaRPr sz="900"/>
          </a:p>
          <a:p>
            <a:pPr indent="0" lvl="0" marL="0" marR="0" rtl="0" algn="l">
              <a:lnSpc>
                <a:spcPct val="100000"/>
              </a:lnSpc>
              <a:spcBef>
                <a:spcPts val="100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Marketing Campaign Launch </a:t>
            </a:r>
            <a:endParaRPr sz="900"/>
          </a:p>
          <a:p>
            <a:pPr indent="0" lvl="0" marL="0" marR="0" rtl="0" algn="l">
              <a:lnSpc>
                <a:spcPct val="100000"/>
              </a:lnSpc>
              <a:spcBef>
                <a:spcPts val="100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Property Website Launch  </a:t>
            </a:r>
            <a:endParaRPr sz="900"/>
          </a:p>
          <a:p>
            <a:pPr indent="0" lvl="0" marL="0" marR="0" rtl="0" algn="l">
              <a:lnSpc>
                <a:spcPct val="100000"/>
              </a:lnSpc>
              <a:spcBef>
                <a:spcPts val="100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Property Brochure Delivery  </a:t>
            </a:r>
            <a:endParaRPr sz="900"/>
          </a:p>
          <a:p>
            <a:pPr indent="0" lvl="0" marL="0" marR="0" rtl="0" algn="l">
              <a:lnSpc>
                <a:spcPct val="100000"/>
              </a:lnSpc>
              <a:spcBef>
                <a:spcPts val="1000"/>
              </a:spcBef>
              <a:spcAft>
                <a:spcPts val="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Telephone Campaigns  Launch </a:t>
            </a:r>
            <a:endParaRPr sz="900"/>
          </a:p>
          <a:p>
            <a:pPr indent="0" lvl="0" marL="0" marR="0" rtl="0" algn="l">
              <a:lnSpc>
                <a:spcPct val="100000"/>
              </a:lnSpc>
              <a:spcBef>
                <a:spcPts val="1000"/>
              </a:spcBef>
              <a:spcAft>
                <a:spcPts val="1000"/>
              </a:spcAft>
              <a:buClr>
                <a:srgbClr val="FFFFFF"/>
              </a:buClr>
              <a:buSzPts val="1000"/>
              <a:buFont typeface="Avenir"/>
              <a:buNone/>
            </a:pPr>
            <a:r>
              <a:rPr b="0" i="0" lang="en" sz="1200" u="none" cap="none" strike="noStrike">
                <a:solidFill>
                  <a:srgbClr val="FFFFFF"/>
                </a:solidFill>
                <a:latin typeface="Montserrat Light"/>
                <a:ea typeface="Montserrat Light"/>
                <a:cs typeface="Montserrat Light"/>
                <a:sym typeface="Montserrat Light"/>
              </a:rPr>
              <a:t>Email Campaigns Launch</a:t>
            </a:r>
            <a:endParaRPr sz="900"/>
          </a:p>
        </p:txBody>
      </p:sp>
      <p:sp>
        <p:nvSpPr>
          <p:cNvPr id="512" name="Google Shape;512;p56"/>
          <p:cNvSpPr txBox="1"/>
          <p:nvPr/>
        </p:nvSpPr>
        <p:spPr>
          <a:xfrm>
            <a:off x="6492961" y="1929491"/>
            <a:ext cx="2683800" cy="34944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Broker Open House </a:t>
            </a:r>
            <a:endParaRPr sz="1200">
              <a:solidFill>
                <a:schemeClr val="dk1"/>
              </a:solidFill>
              <a:latin typeface="Montserrat Light"/>
              <a:ea typeface="Montserrat Light"/>
              <a:cs typeface="Montserrat Light"/>
              <a:sym typeface="Montserrat Light"/>
            </a:endParaRPr>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Open House</a:t>
            </a:r>
            <a:endParaRPr sz="1200">
              <a:solidFill>
                <a:schemeClr val="dk1"/>
              </a:solidFill>
              <a:latin typeface="Montserrat Light"/>
              <a:ea typeface="Montserrat Light"/>
              <a:cs typeface="Montserrat Light"/>
              <a:sym typeface="Montserrat Light"/>
            </a:endParaRPr>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Offer(s) Received </a:t>
            </a:r>
            <a:endParaRPr sz="900"/>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Offer(s) Negotiated </a:t>
            </a:r>
            <a:endParaRPr sz="900"/>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Offer Accepted </a:t>
            </a:r>
            <a:endParaRPr sz="900"/>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Disclosures Completed</a:t>
            </a:r>
            <a:endParaRPr sz="900"/>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Inspection Completed </a:t>
            </a:r>
            <a:endParaRPr sz="900"/>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Appraisal Completed</a:t>
            </a:r>
            <a:endParaRPr sz="900"/>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Contingencies Removed </a:t>
            </a:r>
            <a:endParaRPr sz="900"/>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 Property Closes </a:t>
            </a:r>
            <a:endParaRPr sz="900"/>
          </a:p>
          <a:p>
            <a:pPr indent="0" lvl="0" marL="0" rtl="0" algn="l">
              <a:spcBef>
                <a:spcPts val="1000"/>
              </a:spcBef>
              <a:spcAft>
                <a:spcPts val="0"/>
              </a:spcAft>
              <a:buClr>
                <a:schemeClr val="dk1"/>
              </a:buClr>
              <a:buSzPts val="1000"/>
              <a:buFont typeface="Avenir"/>
              <a:buNone/>
            </a:pPr>
            <a:r>
              <a:rPr lang="en" sz="1200">
                <a:solidFill>
                  <a:schemeClr val="dk1"/>
                </a:solidFill>
                <a:latin typeface="Montserrat Light"/>
                <a:ea typeface="Montserrat Light"/>
                <a:cs typeface="Montserrat Light"/>
                <a:sym typeface="Montserrat Light"/>
              </a:rPr>
              <a:t> Refer Friends and Family</a:t>
            </a:r>
            <a:endParaRPr sz="900"/>
          </a:p>
          <a:p>
            <a:pPr indent="0" lvl="0" marL="0" marR="0" rtl="0" algn="l">
              <a:lnSpc>
                <a:spcPct val="100000"/>
              </a:lnSpc>
              <a:spcBef>
                <a:spcPts val="1000"/>
              </a:spcBef>
              <a:spcAft>
                <a:spcPts val="1000"/>
              </a:spcAft>
              <a:buClr>
                <a:srgbClr val="FFFFFF"/>
              </a:buClr>
              <a:buSzPts val="1000"/>
              <a:buFont typeface="Avenir"/>
              <a:buNone/>
            </a:pPr>
            <a:r>
              <a:t/>
            </a:r>
            <a:endParaRPr sz="1200">
              <a:solidFill>
                <a:srgbClr val="FFFFFF"/>
              </a:solidFill>
              <a:latin typeface="Montserrat Light"/>
              <a:ea typeface="Montserrat Light"/>
              <a:cs typeface="Montserrat Light"/>
              <a:sym typeface="Montserrat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57"/>
          <p:cNvPicPr preferRelativeResize="0"/>
          <p:nvPr/>
        </p:nvPicPr>
        <p:blipFill rotWithShape="1">
          <a:blip r:embed="rId3">
            <a:alphaModFix/>
          </a:blip>
          <a:srcRect b="0" l="12111" r="0" t="0"/>
          <a:stretch/>
        </p:blipFill>
        <p:spPr>
          <a:xfrm>
            <a:off x="0" y="0"/>
            <a:ext cx="9144000" cy="6623725"/>
          </a:xfrm>
          <a:prstGeom prst="rect">
            <a:avLst/>
          </a:prstGeom>
          <a:noFill/>
          <a:ln>
            <a:noFill/>
          </a:ln>
        </p:spPr>
      </p:pic>
      <p:sp>
        <p:nvSpPr>
          <p:cNvPr id="518" name="Google Shape;518;p57"/>
          <p:cNvSpPr txBox="1"/>
          <p:nvPr/>
        </p:nvSpPr>
        <p:spPr>
          <a:xfrm>
            <a:off x="0" y="-9450"/>
            <a:ext cx="9144000" cy="6623700"/>
          </a:xfrm>
          <a:prstGeom prst="rect">
            <a:avLst/>
          </a:prstGeom>
          <a:solidFill>
            <a:srgbClr val="102644">
              <a:alpha val="419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519" name="Google Shape;519;p57"/>
          <p:cNvSpPr/>
          <p:nvPr/>
        </p:nvSpPr>
        <p:spPr>
          <a:xfrm>
            <a:off x="0" y="2353500"/>
            <a:ext cx="4766100" cy="1913700"/>
          </a:xfrm>
          <a:prstGeom prst="rect">
            <a:avLst/>
          </a:prstGeom>
          <a:solidFill>
            <a:srgbClr val="10264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Avenir"/>
              <a:buNone/>
            </a:pPr>
            <a:r>
              <a:t/>
            </a:r>
            <a:endParaRPr b="0" i="0" sz="1100" u="none" cap="none" strike="noStrike">
              <a:solidFill>
                <a:srgbClr val="102644"/>
              </a:solidFill>
              <a:latin typeface="Avenir"/>
              <a:ea typeface="Avenir"/>
              <a:cs typeface="Avenir"/>
              <a:sym typeface="Avenir"/>
            </a:endParaRPr>
          </a:p>
        </p:txBody>
      </p:sp>
      <p:pic>
        <p:nvPicPr>
          <p:cNvPr id="520" name="Google Shape;520;p57"/>
          <p:cNvPicPr preferRelativeResize="0"/>
          <p:nvPr/>
        </p:nvPicPr>
        <p:blipFill>
          <a:blip r:embed="rId4">
            <a:alphaModFix/>
          </a:blip>
          <a:stretch>
            <a:fillRect/>
          </a:stretch>
        </p:blipFill>
        <p:spPr>
          <a:xfrm>
            <a:off x="1801934" y="5589750"/>
            <a:ext cx="6219351" cy="783600"/>
          </a:xfrm>
          <a:prstGeom prst="rect">
            <a:avLst/>
          </a:prstGeom>
          <a:noFill/>
          <a:ln>
            <a:noFill/>
          </a:ln>
        </p:spPr>
      </p:pic>
      <p:sp>
        <p:nvSpPr>
          <p:cNvPr id="521" name="Google Shape;521;p57"/>
          <p:cNvSpPr txBox="1"/>
          <p:nvPr>
            <p:ph type="title"/>
          </p:nvPr>
        </p:nvSpPr>
        <p:spPr>
          <a:xfrm>
            <a:off x="304800" y="2362200"/>
            <a:ext cx="3987600" cy="182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TESTIMONIALS</a:t>
            </a:r>
            <a:endParaRPr/>
          </a:p>
        </p:txBody>
      </p:sp>
      <p:sp>
        <p:nvSpPr>
          <p:cNvPr id="522" name="Google Shape;522;p57"/>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523" name="Google Shape;523;p57"/>
          <p:cNvPicPr preferRelativeResize="0"/>
          <p:nvPr/>
        </p:nvPicPr>
        <p:blipFill>
          <a:blip r:embed="rId5">
            <a:alphaModFix/>
          </a:blip>
          <a:stretch>
            <a:fillRect/>
          </a:stretch>
        </p:blipFill>
        <p:spPr>
          <a:xfrm>
            <a:off x="0" y="5454325"/>
            <a:ext cx="1698568" cy="1070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8"/>
          <p:cNvSpPr txBox="1"/>
          <p:nvPr>
            <p:ph idx="12"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29" name="Google Shape;529;p58"/>
          <p:cNvSpPr txBox="1"/>
          <p:nvPr>
            <p:ph type="title"/>
          </p:nvPr>
        </p:nvSpPr>
        <p:spPr>
          <a:xfrm>
            <a:off x="1246050" y="914400"/>
            <a:ext cx="7128300" cy="3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8"/>
          <p:cNvSpPr txBox="1"/>
          <p:nvPr>
            <p:ph idx="2" type="title"/>
          </p:nvPr>
        </p:nvSpPr>
        <p:spPr>
          <a:xfrm>
            <a:off x="1295400" y="152400"/>
            <a:ext cx="7460700" cy="9144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a:t>TESTIMONIALS</a:t>
            </a:r>
            <a:endParaRPr/>
          </a:p>
        </p:txBody>
      </p:sp>
      <p:sp>
        <p:nvSpPr>
          <p:cNvPr id="531" name="Google Shape;531;p58"/>
          <p:cNvSpPr txBox="1"/>
          <p:nvPr>
            <p:ph idx="3"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32" name="Google Shape;532;p58"/>
          <p:cNvSpPr txBox="1"/>
          <p:nvPr/>
        </p:nvSpPr>
        <p:spPr>
          <a:xfrm>
            <a:off x="267891" y="2119991"/>
            <a:ext cx="2683800" cy="34944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None/>
            </a:pPr>
            <a:r>
              <a:t/>
            </a:r>
            <a:endParaRPr sz="900">
              <a:solidFill>
                <a:srgbClr val="FFFFFF"/>
              </a:solidFill>
              <a:latin typeface="Montserrat Light"/>
              <a:ea typeface="Montserrat Light"/>
              <a:cs typeface="Montserrat Light"/>
              <a:sym typeface="Montserrat Light"/>
            </a:endParaRPr>
          </a:p>
        </p:txBody>
      </p:sp>
      <p:sp>
        <p:nvSpPr>
          <p:cNvPr id="533" name="Google Shape;533;p58"/>
          <p:cNvSpPr txBox="1"/>
          <p:nvPr/>
        </p:nvSpPr>
        <p:spPr>
          <a:xfrm>
            <a:off x="3306780" y="2119991"/>
            <a:ext cx="2831100" cy="349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000"/>
              </a:spcBef>
              <a:spcAft>
                <a:spcPts val="1000"/>
              </a:spcAft>
              <a:buClr>
                <a:srgbClr val="FFFFFF"/>
              </a:buClr>
              <a:buSzPts val="1000"/>
              <a:buFont typeface="Avenir"/>
              <a:buNone/>
            </a:pPr>
            <a:r>
              <a:t/>
            </a:r>
            <a:endParaRPr sz="900"/>
          </a:p>
        </p:txBody>
      </p:sp>
      <p:sp>
        <p:nvSpPr>
          <p:cNvPr id="534" name="Google Shape;534;p58"/>
          <p:cNvSpPr txBox="1"/>
          <p:nvPr/>
        </p:nvSpPr>
        <p:spPr>
          <a:xfrm>
            <a:off x="6454336" y="2119991"/>
            <a:ext cx="2683800" cy="349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000"/>
              </a:spcBef>
              <a:spcAft>
                <a:spcPts val="1000"/>
              </a:spcAft>
              <a:buClr>
                <a:srgbClr val="FFFFFF"/>
              </a:buClr>
              <a:buSzPts val="1000"/>
              <a:buFont typeface="Avenir"/>
              <a:buNone/>
            </a:pPr>
            <a:r>
              <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59"/>
          <p:cNvPicPr preferRelativeResize="0"/>
          <p:nvPr/>
        </p:nvPicPr>
        <p:blipFill rotWithShape="1">
          <a:blip r:embed="rId3">
            <a:alphaModFix/>
          </a:blip>
          <a:srcRect b="0" l="27360" r="27586" t="0"/>
          <a:stretch/>
        </p:blipFill>
        <p:spPr>
          <a:xfrm>
            <a:off x="9601" y="34725"/>
            <a:ext cx="4724400" cy="6623849"/>
          </a:xfrm>
          <a:prstGeom prst="rect">
            <a:avLst/>
          </a:prstGeom>
          <a:noFill/>
          <a:ln>
            <a:noFill/>
          </a:ln>
        </p:spPr>
      </p:pic>
      <p:sp>
        <p:nvSpPr>
          <p:cNvPr id="540" name="Google Shape;540;p59"/>
          <p:cNvSpPr txBox="1"/>
          <p:nvPr/>
        </p:nvSpPr>
        <p:spPr>
          <a:xfrm>
            <a:off x="-9000" y="0"/>
            <a:ext cx="4743000" cy="66585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541" name="Google Shape;541;p59"/>
          <p:cNvSpPr txBox="1"/>
          <p:nvPr>
            <p:ph type="title"/>
          </p:nvPr>
        </p:nvSpPr>
        <p:spPr>
          <a:xfrm>
            <a:off x="783875" y="838200"/>
            <a:ext cx="3505200" cy="190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MARKETING MATTERS</a:t>
            </a:r>
            <a:endParaRPr/>
          </a:p>
        </p:txBody>
      </p:sp>
      <p:sp>
        <p:nvSpPr>
          <p:cNvPr id="542" name="Google Shape;542;p59"/>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43" name="Google Shape;543;p59"/>
          <p:cNvSpPr txBox="1"/>
          <p:nvPr>
            <p:ph idx="2" type="title"/>
          </p:nvPr>
        </p:nvSpPr>
        <p:spPr>
          <a:xfrm>
            <a:off x="5280175" y="1694476"/>
            <a:ext cx="3412800" cy="8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02644"/>
              </a:buClr>
              <a:buSzPts val="1300"/>
              <a:buFont typeface="Avenir"/>
              <a:buNone/>
            </a:pPr>
            <a:r>
              <a:rPr b="1" lang="en"/>
              <a:t>Being a </a:t>
            </a:r>
            <a:r>
              <a:rPr b="1" lang="en">
                <a:solidFill>
                  <a:schemeClr val="dk2"/>
                </a:solidFill>
                <a:latin typeface="Montserrat"/>
                <a:ea typeface="Montserrat"/>
                <a:cs typeface="Montserrat"/>
                <a:sym typeface="Montserrat"/>
              </a:rPr>
              <a:t>great </a:t>
            </a:r>
            <a:r>
              <a:rPr b="1" lang="en"/>
              <a:t>real estate agent means knowing more than how to do the </a:t>
            </a:r>
            <a:r>
              <a:rPr b="1" lang="en">
                <a:solidFill>
                  <a:schemeClr val="dk2"/>
                </a:solidFill>
                <a:latin typeface="Montserrat"/>
                <a:ea typeface="Montserrat"/>
                <a:cs typeface="Montserrat"/>
                <a:sym typeface="Montserrat"/>
              </a:rPr>
              <a:t>paperwork</a:t>
            </a:r>
            <a:r>
              <a:rPr b="1" lang="en"/>
              <a:t>.</a:t>
            </a:r>
            <a:endParaRPr/>
          </a:p>
        </p:txBody>
      </p:sp>
      <p:sp>
        <p:nvSpPr>
          <p:cNvPr id="544" name="Google Shape;544;p59"/>
          <p:cNvSpPr txBox="1"/>
          <p:nvPr>
            <p:ph idx="5" type="title"/>
          </p:nvPr>
        </p:nvSpPr>
        <p:spPr>
          <a:xfrm>
            <a:off x="5280175" y="2685953"/>
            <a:ext cx="3635100" cy="173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My advanced marketing plan means the maximum amount of exposure for your home across the highest trafficked real estate listing websites.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My goal is to make your experience as seamless and stress-free as possible so you can </a:t>
            </a:r>
            <a:r>
              <a:rPr b="1" lang="en" sz="1200">
                <a:solidFill>
                  <a:schemeClr val="dk2"/>
                </a:solidFill>
                <a:latin typeface="Montserrat"/>
                <a:ea typeface="Montserrat"/>
                <a:cs typeface="Montserrat"/>
                <a:sym typeface="Montserrat"/>
              </a:rPr>
              <a:t>feel confident in your home selling decisions.</a:t>
            </a:r>
            <a:r>
              <a:rPr lang="en" sz="1200"/>
              <a:t> </a:t>
            </a:r>
            <a:endParaRPr sz="1200"/>
          </a:p>
        </p:txBody>
      </p:sp>
      <p:pic>
        <p:nvPicPr>
          <p:cNvPr id="545" name="Google Shape;545;p59"/>
          <p:cNvPicPr preferRelativeResize="0"/>
          <p:nvPr/>
        </p:nvPicPr>
        <p:blipFill rotWithShape="1">
          <a:blip r:embed="rId4">
            <a:alphaModFix/>
          </a:blip>
          <a:srcRect b="0" l="0" r="0" t="0"/>
          <a:stretch/>
        </p:blipFill>
        <p:spPr>
          <a:xfrm>
            <a:off x="898357" y="2743208"/>
            <a:ext cx="200918" cy="45207"/>
          </a:xfrm>
          <a:prstGeom prst="rect">
            <a:avLst/>
          </a:prstGeom>
          <a:noFill/>
          <a:ln>
            <a:noFill/>
          </a:ln>
        </p:spPr>
      </p:pic>
      <p:pic>
        <p:nvPicPr>
          <p:cNvPr id="546" name="Google Shape;546;p59"/>
          <p:cNvPicPr preferRelativeResize="0"/>
          <p:nvPr/>
        </p:nvPicPr>
        <p:blipFill>
          <a:blip r:embed="rId5">
            <a:alphaModFix/>
          </a:blip>
          <a:stretch>
            <a:fillRect/>
          </a:stretch>
        </p:blipFill>
        <p:spPr>
          <a:xfrm>
            <a:off x="3387800" y="5400300"/>
            <a:ext cx="1031800" cy="985950"/>
          </a:xfrm>
          <a:prstGeom prst="rect">
            <a:avLst/>
          </a:prstGeom>
          <a:noFill/>
          <a:ln>
            <a:noFill/>
          </a:ln>
        </p:spPr>
      </p:pic>
      <p:cxnSp>
        <p:nvCxnSpPr>
          <p:cNvPr id="547" name="Google Shape;547;p59"/>
          <p:cNvCxnSpPr/>
          <p:nvPr/>
        </p:nvCxnSpPr>
        <p:spPr>
          <a:xfrm rot="10800000">
            <a:off x="5871300" y="1033225"/>
            <a:ext cx="3272700" cy="0"/>
          </a:xfrm>
          <a:prstGeom prst="straightConnector1">
            <a:avLst/>
          </a:prstGeom>
          <a:noFill/>
          <a:ln cap="flat" cmpd="sng" w="76200">
            <a:solidFill>
              <a:srgbClr val="9FC5E8"/>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0"/>
          <p:cNvSpPr txBox="1"/>
          <p:nvPr>
            <p:ph type="title"/>
          </p:nvPr>
        </p:nvSpPr>
        <p:spPr>
          <a:xfrm>
            <a:off x="5070575" y="1524000"/>
            <a:ext cx="3366900" cy="114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MARKETING</a:t>
            </a:r>
            <a:endParaRPr/>
          </a:p>
        </p:txBody>
      </p:sp>
      <p:sp>
        <p:nvSpPr>
          <p:cNvPr id="553" name="Google Shape;553;p60"/>
          <p:cNvSpPr txBox="1"/>
          <p:nvPr>
            <p:ph idx="2" type="title"/>
          </p:nvPr>
        </p:nvSpPr>
        <p:spPr>
          <a:xfrm>
            <a:off x="5184225" y="2768600"/>
            <a:ext cx="3586500" cy="37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THE MOST EXPOSURE</a:t>
            </a:r>
            <a:endParaRPr b="1">
              <a:latin typeface="Montserrat"/>
              <a:ea typeface="Montserrat"/>
              <a:cs typeface="Montserrat"/>
              <a:sym typeface="Montserrat"/>
            </a:endParaRPr>
          </a:p>
          <a:p>
            <a:pPr indent="0" lvl="0" marL="0" rtl="0" algn="l">
              <a:spcBef>
                <a:spcPts val="0"/>
              </a:spcBef>
              <a:spcAft>
                <a:spcPts val="0"/>
              </a:spcAft>
              <a:buNone/>
            </a:pPr>
            <a:r>
              <a:rPr lang="en" sz="1200"/>
              <a:t>I will put your home on multiple sites to maximize interest across a variety of platforms. </a:t>
            </a:r>
            <a:endParaRPr sz="1200"/>
          </a:p>
          <a:p>
            <a:pPr indent="0" lvl="0" marL="0" rtl="0" algn="l">
              <a:spcBef>
                <a:spcPts val="0"/>
              </a:spcBef>
              <a:spcAft>
                <a:spcPts val="0"/>
              </a:spcAft>
              <a:buNone/>
            </a:pPr>
            <a:r>
              <a:t/>
            </a:r>
            <a:endParaRPr/>
          </a:p>
          <a:p>
            <a:pPr indent="0" lvl="0" marL="0" rtl="0" algn="l">
              <a:spcBef>
                <a:spcPts val="0"/>
              </a:spcBef>
              <a:spcAft>
                <a:spcPts val="0"/>
              </a:spcAft>
              <a:buNone/>
            </a:pPr>
            <a:r>
              <a:rPr b="1" lang="en">
                <a:latin typeface="Montserrat"/>
                <a:ea typeface="Montserrat"/>
                <a:cs typeface="Montserrat"/>
                <a:sym typeface="Montserrat"/>
              </a:rPr>
              <a:t>VIRTUAL TOURS</a:t>
            </a:r>
            <a:endParaRPr b="1">
              <a:latin typeface="Montserrat"/>
              <a:ea typeface="Montserrat"/>
              <a:cs typeface="Montserrat"/>
              <a:sym typeface="Montserrat"/>
            </a:endParaRPr>
          </a:p>
          <a:p>
            <a:pPr indent="0" lvl="0" marL="0" rtl="0" algn="l">
              <a:spcBef>
                <a:spcPts val="0"/>
              </a:spcBef>
              <a:spcAft>
                <a:spcPts val="0"/>
              </a:spcAft>
              <a:buNone/>
            </a:pPr>
            <a:r>
              <a:rPr lang="en" sz="1200"/>
              <a:t>Times may be weird, but I’ve adapted my “showing: strategy to include virtual tours so potential buyers from all over the world can still do a walkthrough. </a:t>
            </a:r>
            <a:endParaRPr sz="1200"/>
          </a:p>
          <a:p>
            <a:pPr indent="0" lvl="0" marL="0" rtl="0" algn="l">
              <a:spcBef>
                <a:spcPts val="0"/>
              </a:spcBef>
              <a:spcAft>
                <a:spcPts val="0"/>
              </a:spcAft>
              <a:buNone/>
            </a:pPr>
            <a:r>
              <a:t/>
            </a:r>
            <a:endParaRPr/>
          </a:p>
          <a:p>
            <a:pPr indent="0" lvl="0" marL="0" rtl="0" algn="l">
              <a:spcBef>
                <a:spcPts val="0"/>
              </a:spcBef>
              <a:spcAft>
                <a:spcPts val="0"/>
              </a:spcAft>
              <a:buNone/>
            </a:pPr>
            <a:r>
              <a:rPr b="1" lang="en">
                <a:latin typeface="Montserrat"/>
                <a:ea typeface="Montserrat"/>
                <a:cs typeface="Montserrat"/>
                <a:sym typeface="Montserrat"/>
              </a:rPr>
              <a:t>EMAIL NEWSLETTER</a:t>
            </a:r>
            <a:endParaRPr b="1">
              <a:latin typeface="Montserrat"/>
              <a:ea typeface="Montserrat"/>
              <a:cs typeface="Montserrat"/>
              <a:sym typeface="Montserrat"/>
            </a:endParaRPr>
          </a:p>
          <a:p>
            <a:pPr indent="0" lvl="0" marL="0" rtl="0" algn="l">
              <a:spcBef>
                <a:spcPts val="0"/>
              </a:spcBef>
              <a:spcAft>
                <a:spcPts val="0"/>
              </a:spcAft>
              <a:buNone/>
            </a:pPr>
            <a:r>
              <a:rPr lang="en" sz="1200"/>
              <a:t>Your listing will be added to my email newsletter and sent to my constantly growing contact list.</a:t>
            </a:r>
            <a:endParaRPr sz="1200"/>
          </a:p>
        </p:txBody>
      </p:sp>
      <p:sp>
        <p:nvSpPr>
          <p:cNvPr id="554" name="Google Shape;554;p60"/>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555" name="Google Shape;555;p60"/>
          <p:cNvPicPr preferRelativeResize="0"/>
          <p:nvPr/>
        </p:nvPicPr>
        <p:blipFill>
          <a:blip r:embed="rId3">
            <a:alphaModFix/>
          </a:blip>
          <a:stretch>
            <a:fillRect/>
          </a:stretch>
        </p:blipFill>
        <p:spPr>
          <a:xfrm>
            <a:off x="4753834" y="2876148"/>
            <a:ext cx="304800" cy="304800"/>
          </a:xfrm>
          <a:prstGeom prst="rect">
            <a:avLst/>
          </a:prstGeom>
          <a:noFill/>
          <a:ln>
            <a:noFill/>
          </a:ln>
        </p:spPr>
      </p:pic>
      <p:pic>
        <p:nvPicPr>
          <p:cNvPr id="556" name="Google Shape;556;p60"/>
          <p:cNvPicPr preferRelativeResize="0"/>
          <p:nvPr/>
        </p:nvPicPr>
        <p:blipFill>
          <a:blip r:embed="rId4">
            <a:alphaModFix/>
          </a:blip>
          <a:stretch>
            <a:fillRect/>
          </a:stretch>
        </p:blipFill>
        <p:spPr>
          <a:xfrm>
            <a:off x="4571988" y="3631775"/>
            <a:ext cx="668475" cy="668475"/>
          </a:xfrm>
          <a:prstGeom prst="rect">
            <a:avLst/>
          </a:prstGeom>
          <a:noFill/>
          <a:ln>
            <a:noFill/>
          </a:ln>
        </p:spPr>
      </p:pic>
      <p:pic>
        <p:nvPicPr>
          <p:cNvPr id="557" name="Google Shape;557;p60"/>
          <p:cNvPicPr preferRelativeResize="0"/>
          <p:nvPr/>
        </p:nvPicPr>
        <p:blipFill>
          <a:blip r:embed="rId5">
            <a:alphaModFix/>
          </a:blip>
          <a:stretch>
            <a:fillRect/>
          </a:stretch>
        </p:blipFill>
        <p:spPr>
          <a:xfrm>
            <a:off x="4711375" y="4851865"/>
            <a:ext cx="389700" cy="389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1"/>
          <p:cNvSpPr txBox="1"/>
          <p:nvPr>
            <p:ph type="title"/>
          </p:nvPr>
        </p:nvSpPr>
        <p:spPr>
          <a:xfrm>
            <a:off x="306400" y="630400"/>
            <a:ext cx="3505200" cy="17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YOUR HOME’S</a:t>
            </a:r>
            <a:endParaRPr/>
          </a:p>
          <a:p>
            <a:pPr indent="0" lvl="0" marL="0" rtl="0" algn="l">
              <a:spcBef>
                <a:spcPts val="0"/>
              </a:spcBef>
              <a:spcAft>
                <a:spcPts val="0"/>
              </a:spcAft>
              <a:buNone/>
            </a:pPr>
            <a:r>
              <a:rPr lang="en"/>
              <a:t>DIGITAL FOOTPRINT</a:t>
            </a:r>
            <a:endParaRPr/>
          </a:p>
        </p:txBody>
      </p:sp>
      <p:sp>
        <p:nvSpPr>
          <p:cNvPr id="563" name="Google Shape;563;p61"/>
          <p:cNvSpPr txBox="1"/>
          <p:nvPr>
            <p:ph idx="2" type="title"/>
          </p:nvPr>
        </p:nvSpPr>
        <p:spPr>
          <a:xfrm>
            <a:off x="306400" y="2450900"/>
            <a:ext cx="3118800" cy="6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home will appear on all the following top real estate search sites including: </a:t>
            </a:r>
            <a:endParaRPr/>
          </a:p>
        </p:txBody>
      </p:sp>
      <p:sp>
        <p:nvSpPr>
          <p:cNvPr id="564" name="Google Shape;564;p61"/>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65" name="Google Shape;565;p61"/>
          <p:cNvSpPr txBox="1"/>
          <p:nvPr/>
        </p:nvSpPr>
        <p:spPr>
          <a:xfrm>
            <a:off x="776950" y="3372350"/>
            <a:ext cx="3173700" cy="3231600"/>
          </a:xfrm>
          <a:prstGeom prst="rect">
            <a:avLst/>
          </a:prstGeom>
          <a:noFill/>
          <a:ln>
            <a:noFill/>
          </a:ln>
        </p:spPr>
        <p:txBody>
          <a:bodyPr anchorCtr="0" anchor="t" bIns="91425" lIns="91425" spcFirstLastPara="1" rIns="91425" wrap="square" tIns="91425">
            <a:noAutofit/>
          </a:bodyPr>
          <a:lstStyle/>
          <a:p>
            <a:pPr indent="0" lvl="0" marL="0" rtl="0" algn="l">
              <a:lnSpc>
                <a:spcPct val="285000"/>
              </a:lnSpc>
              <a:spcBef>
                <a:spcPts val="0"/>
              </a:spcBef>
              <a:spcAft>
                <a:spcPts val="0"/>
              </a:spcAft>
              <a:buNone/>
            </a:pPr>
            <a:r>
              <a:rPr lang="en" sz="1300">
                <a:solidFill>
                  <a:srgbClr val="102644"/>
                </a:solidFill>
                <a:latin typeface="Montserrat Light"/>
                <a:ea typeface="Montserrat Light"/>
                <a:cs typeface="Montserrat Light"/>
                <a:sym typeface="Montserrat Light"/>
              </a:rPr>
              <a:t>Website.com</a:t>
            </a:r>
            <a:endParaRPr sz="1300">
              <a:solidFill>
                <a:srgbClr val="102644"/>
              </a:solidFill>
              <a:latin typeface="Montserrat Light"/>
              <a:ea typeface="Montserrat Light"/>
              <a:cs typeface="Montserrat Light"/>
              <a:sym typeface="Montserrat Light"/>
            </a:endParaRPr>
          </a:p>
          <a:p>
            <a:pPr indent="0" lvl="0" marL="0" rtl="0" algn="l">
              <a:lnSpc>
                <a:spcPct val="285000"/>
              </a:lnSpc>
              <a:spcBef>
                <a:spcPts val="0"/>
              </a:spcBef>
              <a:spcAft>
                <a:spcPts val="0"/>
              </a:spcAft>
              <a:buNone/>
            </a:pPr>
            <a:r>
              <a:rPr lang="en" sz="1300">
                <a:solidFill>
                  <a:srgbClr val="102644"/>
                </a:solidFill>
                <a:latin typeface="Montserrat Light"/>
                <a:ea typeface="Montserrat Light"/>
                <a:cs typeface="Montserrat Light"/>
                <a:sym typeface="Montserrat Light"/>
              </a:rPr>
              <a:t>Website.com</a:t>
            </a:r>
            <a:endParaRPr sz="1300">
              <a:solidFill>
                <a:srgbClr val="102644"/>
              </a:solidFill>
              <a:latin typeface="Montserrat Light"/>
              <a:ea typeface="Montserrat Light"/>
              <a:cs typeface="Montserrat Light"/>
              <a:sym typeface="Montserrat Light"/>
            </a:endParaRPr>
          </a:p>
          <a:p>
            <a:pPr indent="0" lvl="0" marL="0" rtl="0" algn="l">
              <a:lnSpc>
                <a:spcPct val="285000"/>
              </a:lnSpc>
              <a:spcBef>
                <a:spcPts val="0"/>
              </a:spcBef>
              <a:spcAft>
                <a:spcPts val="0"/>
              </a:spcAft>
              <a:buNone/>
            </a:pPr>
            <a:r>
              <a:rPr lang="en" sz="1300">
                <a:solidFill>
                  <a:srgbClr val="102644"/>
                </a:solidFill>
                <a:latin typeface="Montserrat Light"/>
                <a:ea typeface="Montserrat Light"/>
                <a:cs typeface="Montserrat Light"/>
                <a:sym typeface="Montserrat Light"/>
              </a:rPr>
              <a:t>Website.com</a:t>
            </a:r>
            <a:endParaRPr sz="1300">
              <a:solidFill>
                <a:srgbClr val="102644"/>
              </a:solidFill>
              <a:latin typeface="Montserrat Light"/>
              <a:ea typeface="Montserrat Light"/>
              <a:cs typeface="Montserrat Light"/>
              <a:sym typeface="Montserrat Light"/>
            </a:endParaRPr>
          </a:p>
          <a:p>
            <a:pPr indent="0" lvl="0" marL="0" rtl="0" algn="l">
              <a:lnSpc>
                <a:spcPct val="285000"/>
              </a:lnSpc>
              <a:spcBef>
                <a:spcPts val="0"/>
              </a:spcBef>
              <a:spcAft>
                <a:spcPts val="0"/>
              </a:spcAft>
              <a:buNone/>
            </a:pPr>
            <a:r>
              <a:rPr lang="en" sz="1300">
                <a:solidFill>
                  <a:srgbClr val="102644"/>
                </a:solidFill>
                <a:latin typeface="Montserrat Light"/>
                <a:ea typeface="Montserrat Light"/>
                <a:cs typeface="Montserrat Light"/>
                <a:sym typeface="Montserrat Light"/>
              </a:rPr>
              <a:t>Website.com</a:t>
            </a:r>
            <a:endParaRPr sz="1300">
              <a:solidFill>
                <a:srgbClr val="102644"/>
              </a:solidFill>
              <a:latin typeface="Montserrat Light"/>
              <a:ea typeface="Montserrat Light"/>
              <a:cs typeface="Montserrat Light"/>
              <a:sym typeface="Montserrat Light"/>
            </a:endParaRPr>
          </a:p>
          <a:p>
            <a:pPr indent="0" lvl="0" marL="0" rtl="0" algn="l">
              <a:lnSpc>
                <a:spcPct val="285000"/>
              </a:lnSpc>
              <a:spcBef>
                <a:spcPts val="0"/>
              </a:spcBef>
              <a:spcAft>
                <a:spcPts val="0"/>
              </a:spcAft>
              <a:buNone/>
            </a:pPr>
            <a:r>
              <a:rPr lang="en" sz="1300">
                <a:solidFill>
                  <a:srgbClr val="102644"/>
                </a:solidFill>
                <a:latin typeface="Montserrat Light"/>
                <a:ea typeface="Montserrat Light"/>
                <a:cs typeface="Montserrat Light"/>
                <a:sym typeface="Montserrat Light"/>
              </a:rPr>
              <a:t>Website.com</a:t>
            </a:r>
            <a:endParaRPr sz="1300">
              <a:solidFill>
                <a:srgbClr val="102644"/>
              </a:solidFill>
              <a:latin typeface="Montserrat Light"/>
              <a:ea typeface="Montserrat Light"/>
              <a:cs typeface="Montserrat Light"/>
              <a:sym typeface="Montserrat Light"/>
            </a:endParaRPr>
          </a:p>
          <a:p>
            <a:pPr indent="0" lvl="0" marL="0" rtl="0" algn="l">
              <a:lnSpc>
                <a:spcPct val="285000"/>
              </a:lnSpc>
              <a:spcBef>
                <a:spcPts val="0"/>
              </a:spcBef>
              <a:spcAft>
                <a:spcPts val="0"/>
              </a:spcAft>
              <a:buNone/>
            </a:pPr>
            <a:r>
              <a:rPr lang="en" sz="1300">
                <a:solidFill>
                  <a:srgbClr val="102644"/>
                </a:solidFill>
                <a:latin typeface="Montserrat Light"/>
                <a:ea typeface="Montserrat Light"/>
                <a:cs typeface="Montserrat Light"/>
                <a:sym typeface="Montserrat Light"/>
              </a:rPr>
              <a:t>Website.com</a:t>
            </a:r>
            <a:endParaRPr sz="1300">
              <a:solidFill>
                <a:srgbClr val="102644"/>
              </a:solidFill>
              <a:latin typeface="Montserrat Light"/>
              <a:ea typeface="Montserrat Light"/>
              <a:cs typeface="Montserrat Light"/>
              <a:sym typeface="Montserrat Light"/>
            </a:endParaRPr>
          </a:p>
        </p:txBody>
      </p:sp>
      <p:pic>
        <p:nvPicPr>
          <p:cNvPr id="566" name="Google Shape;566;p61"/>
          <p:cNvPicPr preferRelativeResize="0"/>
          <p:nvPr/>
        </p:nvPicPr>
        <p:blipFill>
          <a:blip r:embed="rId3">
            <a:alphaModFix/>
          </a:blip>
          <a:stretch>
            <a:fillRect/>
          </a:stretch>
        </p:blipFill>
        <p:spPr>
          <a:xfrm>
            <a:off x="481675" y="3429000"/>
            <a:ext cx="295275" cy="3038475"/>
          </a:xfrm>
          <a:prstGeom prst="rect">
            <a:avLst/>
          </a:prstGeom>
          <a:noFill/>
          <a:ln>
            <a:noFill/>
          </a:ln>
        </p:spPr>
      </p:pic>
      <p:pic>
        <p:nvPicPr>
          <p:cNvPr id="567" name="Google Shape;567;p61"/>
          <p:cNvPicPr preferRelativeResize="0"/>
          <p:nvPr/>
        </p:nvPicPr>
        <p:blipFill>
          <a:blip r:embed="rId4">
            <a:alphaModFix/>
          </a:blip>
          <a:stretch>
            <a:fillRect/>
          </a:stretch>
        </p:blipFill>
        <p:spPr>
          <a:xfrm>
            <a:off x="3425275" y="1782252"/>
            <a:ext cx="5718725" cy="363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type="title"/>
          </p:nvPr>
        </p:nvSpPr>
        <p:spPr>
          <a:xfrm>
            <a:off x="381000" y="617625"/>
            <a:ext cx="3505200" cy="1262100"/>
          </a:xfrm>
          <a:prstGeom prst="rect">
            <a:avLst/>
          </a:prstGeom>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a:latin typeface="Montserrat ExtraLight"/>
                <a:ea typeface="Montserrat ExtraLight"/>
                <a:cs typeface="Montserrat ExtraLight"/>
                <a:sym typeface="Montserrat ExtraLight"/>
              </a:rPr>
              <a:t>SELLING </a:t>
            </a:r>
            <a:br>
              <a:rPr lang="en">
                <a:latin typeface="Montserrat ExtraLight"/>
                <a:ea typeface="Montserrat ExtraLight"/>
                <a:cs typeface="Montserrat ExtraLight"/>
                <a:sym typeface="Montserrat ExtraLight"/>
              </a:rPr>
            </a:br>
            <a:r>
              <a:rPr lang="en">
                <a:latin typeface="Montserrat ExtraLight"/>
                <a:ea typeface="Montserrat ExtraLight"/>
                <a:cs typeface="Montserrat ExtraLight"/>
                <a:sym typeface="Montserrat ExtraLight"/>
              </a:rPr>
              <a:t>A HOME</a:t>
            </a:r>
            <a:endParaRPr/>
          </a:p>
        </p:txBody>
      </p:sp>
      <p:sp>
        <p:nvSpPr>
          <p:cNvPr id="303" name="Google Shape;303;p44"/>
          <p:cNvSpPr txBox="1"/>
          <p:nvPr>
            <p:ph idx="12" type="sldNum"/>
          </p:nvPr>
        </p:nvSpPr>
        <p:spPr>
          <a:xfrm>
            <a:off x="8763600" y="6629400"/>
            <a:ext cx="389700" cy="29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04" name="Google Shape;304;p44"/>
          <p:cNvSpPr txBox="1"/>
          <p:nvPr>
            <p:ph idx="2" type="title"/>
          </p:nvPr>
        </p:nvSpPr>
        <p:spPr>
          <a:xfrm>
            <a:off x="381000" y="1879600"/>
            <a:ext cx="3733800" cy="38862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Clr>
                <a:srgbClr val="102644"/>
              </a:buClr>
              <a:buSzPts val="1000"/>
              <a:buFont typeface="Avenir"/>
              <a:buNone/>
            </a:pPr>
            <a:r>
              <a:rPr lang="en"/>
              <a:t>Selling a home in today’s market can be challenging - I understand that. While the market can be unpredictable, hundreds of homes are sold each week in the Jacksonville area. What’s the difference between selling your home or failing to do so? The Details! Whether it’s our proven sales approach, effective marketing campaigns, or utilizing our extensive network, with the Eagles World Realty team, no detail is overlooked. I pride myself in the use of technology and innovation to maximize the exposure of your home. I’ve created this guide to help educate you as a Seller and empower you to make the right decision when selecting the best agent to market and sell your home. </a:t>
            </a:r>
            <a:endParaRPr/>
          </a:p>
          <a:p>
            <a:pPr indent="0" lvl="0" marL="0" rtl="0" algn="l">
              <a:lnSpc>
                <a:spcPct val="114000"/>
              </a:lnSpc>
              <a:spcBef>
                <a:spcPts val="0"/>
              </a:spcBef>
              <a:spcAft>
                <a:spcPts val="0"/>
              </a:spcAft>
              <a:buClr>
                <a:srgbClr val="102644"/>
              </a:buClr>
              <a:buSzPts val="1000"/>
              <a:buFont typeface="Avenir"/>
              <a:buNone/>
            </a:pPr>
            <a:r>
              <a:t/>
            </a:r>
            <a:endParaRPr/>
          </a:p>
          <a:p>
            <a:pPr indent="0" lvl="0" marL="0" rtl="0" algn="l">
              <a:lnSpc>
                <a:spcPct val="114000"/>
              </a:lnSpc>
              <a:spcBef>
                <a:spcPts val="0"/>
              </a:spcBef>
              <a:spcAft>
                <a:spcPts val="0"/>
              </a:spcAft>
              <a:buClr>
                <a:srgbClr val="102644"/>
              </a:buClr>
              <a:buSzPts val="1000"/>
              <a:buFont typeface="Avenir"/>
              <a:buNone/>
            </a:pPr>
            <a:r>
              <a:rPr lang="en"/>
              <a:t>When I say I am “redefining service in real estate,” I mean it! My clients come first. I will educate you on what needs to be done to successfully sell your home . There are many components to a successful real estate transaction; you can count on me to be there every step of the process and make sure no detail is overlooked. With a proven track record, the right skill set, and years of experience, the Eagles World Realty Team has the right tools to successfully sell your home. If you’re serious about selling your home, I am serious about getting the job done! </a:t>
            </a:r>
            <a:endParaRPr/>
          </a:p>
          <a:p>
            <a:pPr indent="0" lvl="0" marL="0" rtl="0" algn="l">
              <a:lnSpc>
                <a:spcPct val="114000"/>
              </a:lnSpc>
              <a:spcBef>
                <a:spcPts val="0"/>
              </a:spcBef>
              <a:spcAft>
                <a:spcPts val="0"/>
              </a:spcAft>
              <a:buClr>
                <a:srgbClr val="102644"/>
              </a:buClr>
              <a:buSzPts val="1000"/>
              <a:buFont typeface="Avenir"/>
              <a:buNone/>
            </a:pPr>
            <a:r>
              <a:t/>
            </a:r>
            <a:endParaRPr/>
          </a:p>
          <a:p>
            <a:pPr indent="0" lvl="0" marL="0" rtl="0" algn="l">
              <a:lnSpc>
                <a:spcPct val="114000"/>
              </a:lnSpc>
              <a:spcBef>
                <a:spcPts val="0"/>
              </a:spcBef>
              <a:spcAft>
                <a:spcPts val="0"/>
              </a:spcAft>
              <a:buNone/>
            </a:pPr>
            <a:r>
              <a:rPr lang="en"/>
              <a:t>Now more than ever, who you work with matters!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2"/>
          <p:cNvSpPr txBox="1"/>
          <p:nvPr>
            <p:ph type="title"/>
          </p:nvPr>
        </p:nvSpPr>
        <p:spPr>
          <a:xfrm>
            <a:off x="4635600" y="287900"/>
            <a:ext cx="3733800" cy="196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t>OPEN HOUSE &amp; </a:t>
            </a:r>
            <a:r>
              <a:rPr lang="en" sz="2900"/>
              <a:t>VIRTUAL OPEN HOUSE STRATEGY</a:t>
            </a:r>
            <a:endParaRPr sz="2900"/>
          </a:p>
        </p:txBody>
      </p:sp>
      <p:sp>
        <p:nvSpPr>
          <p:cNvPr id="573" name="Google Shape;573;p62"/>
          <p:cNvSpPr txBox="1"/>
          <p:nvPr>
            <p:ph idx="2" type="title"/>
          </p:nvPr>
        </p:nvSpPr>
        <p:spPr>
          <a:xfrm>
            <a:off x="4773750" y="2161075"/>
            <a:ext cx="3733800" cy="423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houses can be a powerful way to showcase your home to potential buyers.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Following the guidelines, we currently perform regular open houses for the sellers who request it. </a:t>
            </a:r>
            <a:r>
              <a:rPr lang="en"/>
              <a:t>In respect to our new normal, we also do virtual open houses for all of those </a:t>
            </a:r>
            <a:r>
              <a:rPr lang="en"/>
              <a:t>potential buyers that prefer not to visit a regular open house.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are a couple ways I maximize my virtual open houses:</a:t>
            </a:r>
            <a:endParaRPr/>
          </a:p>
        </p:txBody>
      </p:sp>
      <p:sp>
        <p:nvSpPr>
          <p:cNvPr id="574" name="Google Shape;574;p62"/>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75" name="Google Shape;575;p62"/>
          <p:cNvSpPr txBox="1"/>
          <p:nvPr/>
        </p:nvSpPr>
        <p:spPr>
          <a:xfrm>
            <a:off x="4915650" y="4775950"/>
            <a:ext cx="3173700" cy="1677600"/>
          </a:xfrm>
          <a:prstGeom prst="rect">
            <a:avLst/>
          </a:prstGeom>
          <a:noFill/>
          <a:ln>
            <a:noFill/>
          </a:ln>
        </p:spPr>
        <p:txBody>
          <a:bodyPr anchorCtr="0" anchor="t" bIns="91425" lIns="91425" spcFirstLastPara="1" rIns="91425" wrap="square" tIns="91425">
            <a:noAutofit/>
          </a:bodyPr>
          <a:lstStyle/>
          <a:p>
            <a:pPr indent="-196850" lvl="0" marL="171450" rtl="0" algn="l">
              <a:lnSpc>
                <a:spcPct val="150000"/>
              </a:lnSpc>
              <a:spcBef>
                <a:spcPts val="0"/>
              </a:spcBef>
              <a:spcAft>
                <a:spcPts val="0"/>
              </a:spcAft>
              <a:buClr>
                <a:srgbClr val="102644"/>
              </a:buClr>
              <a:buSzPts val="1300"/>
              <a:buFont typeface="Montserrat Light"/>
              <a:buChar char="●"/>
            </a:pPr>
            <a:r>
              <a:rPr lang="en" sz="1300">
                <a:solidFill>
                  <a:srgbClr val="102644"/>
                </a:solidFill>
                <a:latin typeface="Montserrat Light"/>
                <a:ea typeface="Montserrat Light"/>
                <a:cs typeface="Montserrat Light"/>
                <a:sym typeface="Montserrat Light"/>
              </a:rPr>
              <a:t>Social Media</a:t>
            </a:r>
            <a:endParaRPr sz="1300">
              <a:solidFill>
                <a:srgbClr val="102644"/>
              </a:solidFill>
              <a:latin typeface="Montserrat Light"/>
              <a:ea typeface="Montserrat Light"/>
              <a:cs typeface="Montserrat Light"/>
              <a:sym typeface="Montserrat Light"/>
            </a:endParaRPr>
          </a:p>
          <a:p>
            <a:pPr indent="-196850" lvl="0" marL="171450" rtl="0" algn="l">
              <a:lnSpc>
                <a:spcPct val="150000"/>
              </a:lnSpc>
              <a:spcBef>
                <a:spcPts val="0"/>
              </a:spcBef>
              <a:spcAft>
                <a:spcPts val="0"/>
              </a:spcAft>
              <a:buClr>
                <a:srgbClr val="102644"/>
              </a:buClr>
              <a:buSzPts val="1300"/>
              <a:buFont typeface="Montserrat Light"/>
              <a:buChar char="●"/>
            </a:pPr>
            <a:r>
              <a:rPr lang="en" sz="1300">
                <a:solidFill>
                  <a:srgbClr val="102644"/>
                </a:solidFill>
                <a:latin typeface="Montserrat Light"/>
                <a:ea typeface="Montserrat Light"/>
                <a:cs typeface="Montserrat Light"/>
                <a:sym typeface="Montserrat Light"/>
              </a:rPr>
              <a:t>Youtube</a:t>
            </a:r>
            <a:endParaRPr sz="1300">
              <a:solidFill>
                <a:srgbClr val="102644"/>
              </a:solidFill>
              <a:latin typeface="Montserrat Light"/>
              <a:ea typeface="Montserrat Light"/>
              <a:cs typeface="Montserrat Light"/>
              <a:sym typeface="Montserrat Light"/>
            </a:endParaRPr>
          </a:p>
          <a:p>
            <a:pPr indent="-196850" lvl="0" marL="171450" rtl="0" algn="l">
              <a:lnSpc>
                <a:spcPct val="150000"/>
              </a:lnSpc>
              <a:spcBef>
                <a:spcPts val="0"/>
              </a:spcBef>
              <a:spcAft>
                <a:spcPts val="0"/>
              </a:spcAft>
              <a:buClr>
                <a:srgbClr val="102644"/>
              </a:buClr>
              <a:buSzPts val="1300"/>
              <a:buFont typeface="Montserrat Light"/>
              <a:buChar char="●"/>
            </a:pPr>
            <a:r>
              <a:rPr lang="en" sz="1300">
                <a:solidFill>
                  <a:srgbClr val="102644"/>
                </a:solidFill>
                <a:latin typeface="Montserrat Light"/>
                <a:ea typeface="Montserrat Light"/>
                <a:cs typeface="Montserrat Light"/>
                <a:sym typeface="Montserrat Light"/>
              </a:rPr>
              <a:t>Email</a:t>
            </a:r>
            <a:endParaRPr sz="1300">
              <a:solidFill>
                <a:srgbClr val="102644"/>
              </a:solidFill>
              <a:latin typeface="Montserrat Light"/>
              <a:ea typeface="Montserrat Light"/>
              <a:cs typeface="Montserrat Light"/>
              <a:sym typeface="Montserrat Light"/>
            </a:endParaRPr>
          </a:p>
          <a:p>
            <a:pPr indent="-196850" lvl="0" marL="171450" rtl="0" algn="l">
              <a:lnSpc>
                <a:spcPct val="150000"/>
              </a:lnSpc>
              <a:spcBef>
                <a:spcPts val="0"/>
              </a:spcBef>
              <a:spcAft>
                <a:spcPts val="0"/>
              </a:spcAft>
              <a:buClr>
                <a:srgbClr val="102644"/>
              </a:buClr>
              <a:buSzPts val="1300"/>
              <a:buFont typeface="Montserrat Light"/>
              <a:buChar char="●"/>
            </a:pPr>
            <a:r>
              <a:rPr lang="en" sz="1300">
                <a:solidFill>
                  <a:srgbClr val="102644"/>
                </a:solidFill>
                <a:latin typeface="Montserrat Light"/>
                <a:ea typeface="Montserrat Light"/>
                <a:cs typeface="Montserrat Light"/>
                <a:sym typeface="Montserrat Light"/>
              </a:rPr>
              <a:t>Direct Mail</a:t>
            </a:r>
            <a:endParaRPr sz="1300">
              <a:solidFill>
                <a:srgbClr val="102644"/>
              </a:solidFill>
              <a:latin typeface="Montserrat Light"/>
              <a:ea typeface="Montserrat Light"/>
              <a:cs typeface="Montserrat Light"/>
              <a:sym typeface="Montserrat Light"/>
            </a:endParaRPr>
          </a:p>
          <a:p>
            <a:pPr indent="-196850" lvl="0" marL="171450" rtl="0" algn="l">
              <a:lnSpc>
                <a:spcPct val="150000"/>
              </a:lnSpc>
              <a:spcBef>
                <a:spcPts val="0"/>
              </a:spcBef>
              <a:spcAft>
                <a:spcPts val="0"/>
              </a:spcAft>
              <a:buClr>
                <a:srgbClr val="102644"/>
              </a:buClr>
              <a:buSzPts val="1300"/>
              <a:buFont typeface="Montserrat Light"/>
              <a:buChar char="●"/>
            </a:pPr>
            <a:r>
              <a:rPr lang="en" sz="1300">
                <a:solidFill>
                  <a:srgbClr val="102644"/>
                </a:solidFill>
                <a:latin typeface="Montserrat Light"/>
                <a:ea typeface="Montserrat Light"/>
                <a:cs typeface="Montserrat Light"/>
                <a:sym typeface="Montserrat Light"/>
              </a:rPr>
              <a:t>Zillow</a:t>
            </a:r>
            <a:endParaRPr sz="1300">
              <a:solidFill>
                <a:srgbClr val="102644"/>
              </a:solidFill>
              <a:latin typeface="Montserrat Light"/>
              <a:ea typeface="Montserrat Light"/>
              <a:cs typeface="Montserrat Light"/>
              <a:sym typeface="Montserrat Light"/>
            </a:endParaRPr>
          </a:p>
          <a:p>
            <a:pPr indent="0" lvl="0" marL="457200" rtl="0" algn="l">
              <a:lnSpc>
                <a:spcPct val="150000"/>
              </a:lnSpc>
              <a:spcBef>
                <a:spcPts val="0"/>
              </a:spcBef>
              <a:spcAft>
                <a:spcPts val="0"/>
              </a:spcAft>
              <a:buNone/>
            </a:pPr>
            <a:r>
              <a:t/>
            </a:r>
            <a:endParaRPr sz="1300">
              <a:solidFill>
                <a:srgbClr val="102644"/>
              </a:solidFill>
              <a:latin typeface="Montserrat Light"/>
              <a:ea typeface="Montserrat Light"/>
              <a:cs typeface="Montserrat Light"/>
              <a:sym typeface="Montserrat Light"/>
            </a:endParaRPr>
          </a:p>
        </p:txBody>
      </p:sp>
      <p:pic>
        <p:nvPicPr>
          <p:cNvPr id="576" name="Google Shape;576;p62"/>
          <p:cNvPicPr preferRelativeResize="0"/>
          <p:nvPr/>
        </p:nvPicPr>
        <p:blipFill rotWithShape="1">
          <a:blip r:embed="rId3">
            <a:alphaModFix/>
          </a:blip>
          <a:srcRect b="0" l="31877" r="5802" t="0"/>
          <a:stretch/>
        </p:blipFill>
        <p:spPr>
          <a:xfrm>
            <a:off x="0" y="1449825"/>
            <a:ext cx="4501925" cy="4161050"/>
          </a:xfrm>
          <a:prstGeom prst="rect">
            <a:avLst/>
          </a:prstGeom>
          <a:noFill/>
          <a:ln>
            <a:noFill/>
          </a:ln>
        </p:spPr>
      </p:pic>
      <p:sp>
        <p:nvSpPr>
          <p:cNvPr id="577" name="Google Shape;577;p62"/>
          <p:cNvSpPr txBox="1"/>
          <p:nvPr>
            <p:ph type="title"/>
          </p:nvPr>
        </p:nvSpPr>
        <p:spPr>
          <a:xfrm>
            <a:off x="120550" y="1735988"/>
            <a:ext cx="3505200" cy="6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dk2"/>
                </a:solidFill>
                <a:latin typeface="Montserrat Medium"/>
                <a:ea typeface="Montserrat Medium"/>
                <a:cs typeface="Montserrat Medium"/>
                <a:sym typeface="Montserrat Medium"/>
              </a:rPr>
              <a:t>51%</a:t>
            </a:r>
            <a:endParaRPr sz="4500">
              <a:solidFill>
                <a:schemeClr val="dk2"/>
              </a:solidFill>
              <a:latin typeface="Montserrat Medium"/>
              <a:ea typeface="Montserrat Medium"/>
              <a:cs typeface="Montserrat Medium"/>
              <a:sym typeface="Montserrat Medium"/>
            </a:endParaRPr>
          </a:p>
        </p:txBody>
      </p:sp>
      <p:sp>
        <p:nvSpPr>
          <p:cNvPr id="578" name="Google Shape;578;p62"/>
          <p:cNvSpPr txBox="1"/>
          <p:nvPr>
            <p:ph type="title"/>
          </p:nvPr>
        </p:nvSpPr>
        <p:spPr>
          <a:xfrm>
            <a:off x="134300" y="2534213"/>
            <a:ext cx="2105700" cy="213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Montserrat"/>
                <a:ea typeface="Montserrat"/>
                <a:cs typeface="Montserrat"/>
                <a:sym typeface="Montserrat"/>
              </a:rPr>
              <a:t>of homebuyers attend </a:t>
            </a:r>
            <a:r>
              <a:rPr b="1" lang="en" sz="2000">
                <a:solidFill>
                  <a:schemeClr val="dk2"/>
                </a:solidFill>
                <a:latin typeface="Montserrat"/>
                <a:ea typeface="Montserrat"/>
                <a:cs typeface="Montserrat"/>
                <a:sym typeface="Montserrat"/>
              </a:rPr>
              <a:t>open houses</a:t>
            </a:r>
            <a:r>
              <a:rPr lang="en" sz="2000">
                <a:solidFill>
                  <a:schemeClr val="dk2"/>
                </a:solidFill>
                <a:latin typeface="Montserrat"/>
                <a:ea typeface="Montserrat"/>
                <a:cs typeface="Montserrat"/>
                <a:sym typeface="Montserrat"/>
              </a:rPr>
              <a:t> in their home search. </a:t>
            </a:r>
            <a:endParaRPr sz="2000">
              <a:solidFill>
                <a:schemeClr val="dk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3"/>
          <p:cNvSpPr txBox="1"/>
          <p:nvPr>
            <p:ph type="title"/>
          </p:nvPr>
        </p:nvSpPr>
        <p:spPr>
          <a:xfrm>
            <a:off x="783875" y="838200"/>
            <a:ext cx="3505200" cy="190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Safe Approach to COVID-19</a:t>
            </a:r>
            <a:endParaRPr/>
          </a:p>
        </p:txBody>
      </p:sp>
      <p:sp>
        <p:nvSpPr>
          <p:cNvPr id="584" name="Google Shape;584;p63"/>
          <p:cNvSpPr txBox="1"/>
          <p:nvPr>
            <p:ph idx="12" type="sldNum"/>
          </p:nvPr>
        </p:nvSpPr>
        <p:spPr>
          <a:xfrm>
            <a:off x="8789325" y="67833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85" name="Google Shape;585;p63"/>
          <p:cNvSpPr txBox="1"/>
          <p:nvPr>
            <p:ph idx="2" type="title"/>
          </p:nvPr>
        </p:nvSpPr>
        <p:spPr>
          <a:xfrm>
            <a:off x="5356375" y="240100"/>
            <a:ext cx="3412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COVID SAFETY </a:t>
            </a:r>
            <a:r>
              <a:rPr lang="en"/>
              <a:t>PROTOCOL</a:t>
            </a:r>
            <a:r>
              <a:rPr lang="en"/>
              <a:t> </a:t>
            </a:r>
            <a:endParaRPr/>
          </a:p>
        </p:txBody>
      </p:sp>
      <p:sp>
        <p:nvSpPr>
          <p:cNvPr id="586" name="Google Shape;586;p63"/>
          <p:cNvSpPr txBox="1"/>
          <p:nvPr>
            <p:ph idx="3" type="title"/>
          </p:nvPr>
        </p:nvSpPr>
        <p:spPr>
          <a:xfrm>
            <a:off x="5356375" y="574600"/>
            <a:ext cx="3635100" cy="11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follow the general NAR COVID-19 guidelines. In the means of protecting you and your family, we take </a:t>
            </a:r>
            <a:r>
              <a:rPr lang="en"/>
              <a:t>precautions</a:t>
            </a:r>
            <a:r>
              <a:rPr lang="en"/>
              <a:t> in all we do. Anyone entering the home MUST follow social distancing </a:t>
            </a:r>
            <a:r>
              <a:rPr lang="en"/>
              <a:t>guidelines</a:t>
            </a:r>
            <a:r>
              <a:rPr lang="en"/>
              <a:t> and wear a mask. It is part of our </a:t>
            </a:r>
            <a:r>
              <a:rPr lang="en"/>
              <a:t>protocol</a:t>
            </a:r>
            <a:r>
              <a:rPr lang="en"/>
              <a:t> for my team members to carry extra masks to provide to anyone that shows up without one. </a:t>
            </a:r>
            <a:r>
              <a:rPr lang="en"/>
              <a:t>We ask everyone who is viewing the home to keep their hands to themselves and not touch anything. </a:t>
            </a:r>
            <a:endParaRPr/>
          </a:p>
          <a:p>
            <a:pPr indent="0" lvl="0" marL="0" rtl="0" algn="l">
              <a:spcBef>
                <a:spcPts val="0"/>
              </a:spcBef>
              <a:spcAft>
                <a:spcPts val="0"/>
              </a:spcAft>
              <a:buNone/>
            </a:pPr>
            <a:r>
              <a:t/>
            </a:r>
            <a:endParaRPr/>
          </a:p>
        </p:txBody>
      </p:sp>
      <p:sp>
        <p:nvSpPr>
          <p:cNvPr id="587" name="Google Shape;587;p63"/>
          <p:cNvSpPr txBox="1"/>
          <p:nvPr>
            <p:ph idx="4" type="title"/>
          </p:nvPr>
        </p:nvSpPr>
        <p:spPr>
          <a:xfrm>
            <a:off x="5356375" y="2113600"/>
            <a:ext cx="3412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LIST OF SAFETY QUESTIONS</a:t>
            </a:r>
            <a:endParaRPr/>
          </a:p>
        </p:txBody>
      </p:sp>
      <p:sp>
        <p:nvSpPr>
          <p:cNvPr id="588" name="Google Shape;588;p63"/>
          <p:cNvSpPr txBox="1"/>
          <p:nvPr>
            <p:ph idx="5" type="title"/>
          </p:nvPr>
        </p:nvSpPr>
        <p:spPr>
          <a:xfrm>
            <a:off x="5356375" y="2451087"/>
            <a:ext cx="3635100" cy="13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ask a series of questions to everyone prior to viewing the property. Should they answer yes to any, they will not be allowed to enter your home.</a:t>
            </a:r>
            <a:endParaRPr/>
          </a:p>
          <a:p>
            <a:pPr indent="0" lvl="0" marL="0" rtl="0" algn="l">
              <a:spcBef>
                <a:spcPts val="0"/>
              </a:spcBef>
              <a:spcAft>
                <a:spcPts val="0"/>
              </a:spcAft>
              <a:buNone/>
            </a:pPr>
            <a:r>
              <a:t/>
            </a:r>
            <a:endParaRPr/>
          </a:p>
          <a:p>
            <a:pPr indent="-292100" lvl="0" marL="457200" rtl="0" algn="l">
              <a:spcBef>
                <a:spcPts val="0"/>
              </a:spcBef>
              <a:spcAft>
                <a:spcPts val="0"/>
              </a:spcAft>
              <a:buSzPts val="1000"/>
              <a:buAutoNum type="arabicPeriod"/>
            </a:pPr>
            <a:r>
              <a:rPr lang="en"/>
              <a:t>Have you tested positive to Covd in the last 2 weeks? </a:t>
            </a:r>
            <a:endParaRPr/>
          </a:p>
          <a:p>
            <a:pPr indent="-292100" lvl="0" marL="457200" rtl="0" algn="l">
              <a:spcBef>
                <a:spcPts val="0"/>
              </a:spcBef>
              <a:spcAft>
                <a:spcPts val="0"/>
              </a:spcAft>
              <a:buSzPts val="1000"/>
              <a:buAutoNum type="arabicPeriod"/>
            </a:pPr>
            <a:r>
              <a:rPr lang="en"/>
              <a:t>Have you had fever or any Covid </a:t>
            </a:r>
            <a:r>
              <a:rPr lang="en"/>
              <a:t>symptoms</a:t>
            </a:r>
            <a:r>
              <a:rPr lang="en"/>
              <a:t> in the last 2 weeks?</a:t>
            </a:r>
            <a:endParaRPr/>
          </a:p>
          <a:p>
            <a:pPr indent="-292100" lvl="0" marL="457200" rtl="0" algn="l">
              <a:spcBef>
                <a:spcPts val="0"/>
              </a:spcBef>
              <a:spcAft>
                <a:spcPts val="0"/>
              </a:spcAft>
              <a:buSzPts val="1000"/>
              <a:buAutoNum type="arabicPeriod"/>
            </a:pPr>
            <a:r>
              <a:rPr lang="en"/>
              <a:t>Have you traveled outside of the US in the last 2 weeks?</a:t>
            </a:r>
            <a:endParaRPr/>
          </a:p>
        </p:txBody>
      </p:sp>
      <p:sp>
        <p:nvSpPr>
          <p:cNvPr id="589" name="Google Shape;589;p63"/>
          <p:cNvSpPr txBox="1"/>
          <p:nvPr>
            <p:ph idx="6" type="title"/>
          </p:nvPr>
        </p:nvSpPr>
        <p:spPr>
          <a:xfrm>
            <a:off x="5356363" y="4087925"/>
            <a:ext cx="3412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EXTERIOR</a:t>
            </a:r>
            <a:r>
              <a:rPr lang="en"/>
              <a:t> VIEWINGS </a:t>
            </a:r>
            <a:endParaRPr/>
          </a:p>
        </p:txBody>
      </p:sp>
      <p:sp>
        <p:nvSpPr>
          <p:cNvPr id="590" name="Google Shape;590;p63"/>
          <p:cNvSpPr txBox="1"/>
          <p:nvPr>
            <p:ph idx="7" type="title"/>
          </p:nvPr>
        </p:nvSpPr>
        <p:spPr>
          <a:xfrm>
            <a:off x="5395838" y="4489088"/>
            <a:ext cx="363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advise all buyers to drive by the property and view both the neighborhood and the exterior of the home before scheduling an appointment to view the inside. This eliminates buyers that are not interested in the home prior to viewing it. </a:t>
            </a:r>
            <a:endParaRPr/>
          </a:p>
        </p:txBody>
      </p:sp>
      <p:sp>
        <p:nvSpPr>
          <p:cNvPr id="591" name="Google Shape;591;p63"/>
          <p:cNvSpPr txBox="1"/>
          <p:nvPr>
            <p:ph idx="8" type="title"/>
          </p:nvPr>
        </p:nvSpPr>
        <p:spPr>
          <a:xfrm>
            <a:off x="5395838" y="5481500"/>
            <a:ext cx="3412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QUALIFIED BUYERS ONLY  </a:t>
            </a:r>
            <a:endParaRPr/>
          </a:p>
        </p:txBody>
      </p:sp>
      <p:sp>
        <p:nvSpPr>
          <p:cNvPr id="592" name="Google Shape;592;p63"/>
          <p:cNvSpPr txBox="1"/>
          <p:nvPr>
            <p:ph idx="9" type="title"/>
          </p:nvPr>
        </p:nvSpPr>
        <p:spPr>
          <a:xfrm>
            <a:off x="5356363" y="5882975"/>
            <a:ext cx="363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to scheduling a viewing, all buyers that come with an EWR agent will be qualified. We add this information on the private remarks of the listing on the MLS, to ensure that any agent interested in bringing a buyer to your property follows the same protocol.</a:t>
            </a:r>
            <a:endParaRPr/>
          </a:p>
        </p:txBody>
      </p:sp>
      <p:pic>
        <p:nvPicPr>
          <p:cNvPr id="593" name="Google Shape;593;p63"/>
          <p:cNvPicPr preferRelativeResize="0"/>
          <p:nvPr/>
        </p:nvPicPr>
        <p:blipFill>
          <a:blip r:embed="rId3">
            <a:alphaModFix/>
          </a:blip>
          <a:stretch>
            <a:fillRect/>
          </a:stretch>
        </p:blipFill>
        <p:spPr>
          <a:xfrm>
            <a:off x="0" y="5454325"/>
            <a:ext cx="1698568" cy="1070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4"/>
          <p:cNvSpPr txBox="1"/>
          <p:nvPr>
            <p:ph type="title"/>
          </p:nvPr>
        </p:nvSpPr>
        <p:spPr>
          <a:xfrm>
            <a:off x="4724400" y="1524000"/>
            <a:ext cx="3505200" cy="114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THIS MEANS FOR </a:t>
            </a:r>
            <a:r>
              <a:rPr b="1" lang="en">
                <a:latin typeface="Montserrat"/>
                <a:ea typeface="Montserrat"/>
                <a:cs typeface="Montserrat"/>
                <a:sym typeface="Montserrat"/>
              </a:rPr>
              <a:t>YOUR HOME</a:t>
            </a:r>
            <a:endParaRPr b="1">
              <a:latin typeface="Montserrat"/>
              <a:ea typeface="Montserrat"/>
              <a:cs typeface="Montserrat"/>
              <a:sym typeface="Montserrat"/>
            </a:endParaRPr>
          </a:p>
        </p:txBody>
      </p:sp>
      <p:sp>
        <p:nvSpPr>
          <p:cNvPr id="599" name="Google Shape;599;p64"/>
          <p:cNvSpPr txBox="1"/>
          <p:nvPr>
            <p:ph idx="3"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00" name="Google Shape;600;p64"/>
          <p:cNvSpPr/>
          <p:nvPr/>
        </p:nvSpPr>
        <p:spPr>
          <a:xfrm>
            <a:off x="0" y="7"/>
            <a:ext cx="44196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02644"/>
              </a:solidFill>
            </a:endParaRPr>
          </a:p>
        </p:txBody>
      </p:sp>
      <p:pic>
        <p:nvPicPr>
          <p:cNvPr descr="Image" id="601" name="Google Shape;601;p64"/>
          <p:cNvPicPr preferRelativeResize="0"/>
          <p:nvPr/>
        </p:nvPicPr>
        <p:blipFill rotWithShape="1">
          <a:blip r:embed="rId3">
            <a:alphaModFix/>
          </a:blip>
          <a:srcRect b="3334" l="4747" r="48429" t="0"/>
          <a:stretch/>
        </p:blipFill>
        <p:spPr>
          <a:xfrm>
            <a:off x="-18150" y="0"/>
            <a:ext cx="4535400" cy="6858000"/>
          </a:xfrm>
          <a:prstGeom prst="rect">
            <a:avLst/>
          </a:prstGeom>
          <a:noFill/>
          <a:ln>
            <a:noFill/>
          </a:ln>
        </p:spPr>
      </p:pic>
      <p:sp>
        <p:nvSpPr>
          <p:cNvPr id="602" name="Google Shape;602;p64"/>
          <p:cNvSpPr txBox="1"/>
          <p:nvPr/>
        </p:nvSpPr>
        <p:spPr>
          <a:xfrm>
            <a:off x="-18150" y="0"/>
            <a:ext cx="4535400" cy="6909000"/>
          </a:xfrm>
          <a:prstGeom prst="rect">
            <a:avLst/>
          </a:prstGeom>
          <a:solidFill>
            <a:srgbClr val="102644">
              <a:alpha val="6980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 </a:t>
            </a:r>
            <a:endParaRPr sz="900">
              <a:solidFill>
                <a:srgbClr val="FFFFFF"/>
              </a:solidFill>
              <a:latin typeface="Montserrat Light"/>
              <a:ea typeface="Montserrat Light"/>
              <a:cs typeface="Montserrat Light"/>
              <a:sym typeface="Montserrat Light"/>
            </a:endParaRPr>
          </a:p>
        </p:txBody>
      </p:sp>
      <p:sp>
        <p:nvSpPr>
          <p:cNvPr id="603" name="Google Shape;603;p64"/>
          <p:cNvSpPr/>
          <p:nvPr/>
        </p:nvSpPr>
        <p:spPr>
          <a:xfrm>
            <a:off x="-19050" y="0"/>
            <a:ext cx="2298600" cy="6909000"/>
          </a:xfrm>
          <a:prstGeom prst="rect">
            <a:avLst/>
          </a:prstGeom>
          <a:solidFill>
            <a:srgbClr val="102644">
              <a:alpha val="92160"/>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Avenir"/>
              <a:buNone/>
            </a:pPr>
            <a:r>
              <a:t/>
            </a:r>
            <a:endParaRPr b="0" i="0" sz="1100" u="none" cap="none" strike="noStrike">
              <a:solidFill>
                <a:srgbClr val="102644"/>
              </a:solidFill>
              <a:latin typeface="Avenir"/>
              <a:ea typeface="Avenir"/>
              <a:cs typeface="Avenir"/>
              <a:sym typeface="Avenir"/>
            </a:endParaRPr>
          </a:p>
        </p:txBody>
      </p:sp>
      <p:sp>
        <p:nvSpPr>
          <p:cNvPr id="604" name="Google Shape;604;p64"/>
          <p:cNvSpPr txBox="1"/>
          <p:nvPr/>
        </p:nvSpPr>
        <p:spPr>
          <a:xfrm>
            <a:off x="5130300" y="2974782"/>
            <a:ext cx="3173700" cy="3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102644"/>
                </a:solidFill>
                <a:latin typeface="Montserrat Light"/>
                <a:ea typeface="Montserrat Light"/>
                <a:cs typeface="Montserrat Light"/>
                <a:sym typeface="Montserrat Light"/>
              </a:rPr>
              <a:t>More exposure</a:t>
            </a:r>
            <a:endParaRPr sz="1300">
              <a:solidFill>
                <a:srgbClr val="102644"/>
              </a:solidFill>
              <a:latin typeface="Montserrat Light"/>
              <a:ea typeface="Montserrat Light"/>
              <a:cs typeface="Montserrat Light"/>
              <a:sym typeface="Montserrat Light"/>
            </a:endParaRPr>
          </a:p>
        </p:txBody>
      </p:sp>
      <p:pic>
        <p:nvPicPr>
          <p:cNvPr id="605" name="Google Shape;605;p64"/>
          <p:cNvPicPr preferRelativeResize="0"/>
          <p:nvPr/>
        </p:nvPicPr>
        <p:blipFill rotWithShape="1">
          <a:blip r:embed="rId4">
            <a:alphaModFix/>
          </a:blip>
          <a:srcRect b="0" l="0" r="0" t="0"/>
          <a:stretch/>
        </p:blipFill>
        <p:spPr>
          <a:xfrm>
            <a:off x="4814225" y="3030125"/>
            <a:ext cx="253850" cy="253850"/>
          </a:xfrm>
          <a:prstGeom prst="rect">
            <a:avLst/>
          </a:prstGeom>
          <a:noFill/>
          <a:ln>
            <a:noFill/>
          </a:ln>
        </p:spPr>
      </p:pic>
      <p:pic>
        <p:nvPicPr>
          <p:cNvPr id="606" name="Google Shape;606;p64"/>
          <p:cNvPicPr preferRelativeResize="0"/>
          <p:nvPr/>
        </p:nvPicPr>
        <p:blipFill rotWithShape="1">
          <a:blip r:embed="rId4">
            <a:alphaModFix/>
          </a:blip>
          <a:srcRect b="0" l="0" r="0" t="0"/>
          <a:stretch/>
        </p:blipFill>
        <p:spPr>
          <a:xfrm>
            <a:off x="4814225" y="3482329"/>
            <a:ext cx="253850" cy="253850"/>
          </a:xfrm>
          <a:prstGeom prst="rect">
            <a:avLst/>
          </a:prstGeom>
          <a:noFill/>
          <a:ln>
            <a:noFill/>
          </a:ln>
        </p:spPr>
      </p:pic>
      <p:pic>
        <p:nvPicPr>
          <p:cNvPr id="607" name="Google Shape;607;p64"/>
          <p:cNvPicPr preferRelativeResize="0"/>
          <p:nvPr/>
        </p:nvPicPr>
        <p:blipFill rotWithShape="1">
          <a:blip r:embed="rId4">
            <a:alphaModFix/>
          </a:blip>
          <a:srcRect b="0" l="0" r="0" t="0"/>
          <a:stretch/>
        </p:blipFill>
        <p:spPr>
          <a:xfrm>
            <a:off x="4814225" y="3965775"/>
            <a:ext cx="253850" cy="253850"/>
          </a:xfrm>
          <a:prstGeom prst="rect">
            <a:avLst/>
          </a:prstGeom>
          <a:noFill/>
          <a:ln>
            <a:noFill/>
          </a:ln>
        </p:spPr>
      </p:pic>
      <p:pic>
        <p:nvPicPr>
          <p:cNvPr id="608" name="Google Shape;608;p64"/>
          <p:cNvPicPr preferRelativeResize="0"/>
          <p:nvPr/>
        </p:nvPicPr>
        <p:blipFill rotWithShape="1">
          <a:blip r:embed="rId4">
            <a:alphaModFix/>
          </a:blip>
          <a:srcRect b="0" l="0" r="0" t="0"/>
          <a:stretch/>
        </p:blipFill>
        <p:spPr>
          <a:xfrm>
            <a:off x="4814225" y="4462950"/>
            <a:ext cx="253850" cy="253850"/>
          </a:xfrm>
          <a:prstGeom prst="rect">
            <a:avLst/>
          </a:prstGeom>
          <a:noFill/>
          <a:ln>
            <a:noFill/>
          </a:ln>
        </p:spPr>
      </p:pic>
      <p:pic>
        <p:nvPicPr>
          <p:cNvPr id="609" name="Google Shape;609;p64"/>
          <p:cNvPicPr preferRelativeResize="0"/>
          <p:nvPr/>
        </p:nvPicPr>
        <p:blipFill rotWithShape="1">
          <a:blip r:embed="rId4">
            <a:alphaModFix/>
          </a:blip>
          <a:srcRect b="0" l="0" r="0" t="0"/>
          <a:stretch/>
        </p:blipFill>
        <p:spPr>
          <a:xfrm>
            <a:off x="4814225" y="4985103"/>
            <a:ext cx="253850" cy="253850"/>
          </a:xfrm>
          <a:prstGeom prst="rect">
            <a:avLst/>
          </a:prstGeom>
          <a:noFill/>
          <a:ln>
            <a:noFill/>
          </a:ln>
        </p:spPr>
      </p:pic>
      <p:sp>
        <p:nvSpPr>
          <p:cNvPr id="610" name="Google Shape;610;p64"/>
          <p:cNvSpPr txBox="1"/>
          <p:nvPr/>
        </p:nvSpPr>
        <p:spPr>
          <a:xfrm>
            <a:off x="5130300" y="3429707"/>
            <a:ext cx="3173700" cy="3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102644"/>
                </a:solidFill>
                <a:latin typeface="Montserrat Light"/>
                <a:ea typeface="Montserrat Light"/>
                <a:cs typeface="Montserrat Light"/>
                <a:sym typeface="Montserrat Light"/>
              </a:rPr>
              <a:t>More knowledge of market </a:t>
            </a:r>
            <a:endParaRPr sz="1300">
              <a:solidFill>
                <a:srgbClr val="102644"/>
              </a:solidFill>
              <a:latin typeface="Montserrat Light"/>
              <a:ea typeface="Montserrat Light"/>
              <a:cs typeface="Montserrat Light"/>
              <a:sym typeface="Montserrat Light"/>
            </a:endParaRPr>
          </a:p>
        </p:txBody>
      </p:sp>
      <p:sp>
        <p:nvSpPr>
          <p:cNvPr id="611" name="Google Shape;611;p64"/>
          <p:cNvSpPr txBox="1"/>
          <p:nvPr/>
        </p:nvSpPr>
        <p:spPr>
          <a:xfrm>
            <a:off x="5130300" y="3913157"/>
            <a:ext cx="3173700" cy="3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102644"/>
                </a:solidFill>
                <a:latin typeface="Montserrat Light"/>
                <a:ea typeface="Montserrat Light"/>
                <a:cs typeface="Montserrat Light"/>
                <a:sym typeface="Montserrat Light"/>
              </a:rPr>
              <a:t>More innovative marketing tactics</a:t>
            </a:r>
            <a:endParaRPr sz="1300">
              <a:solidFill>
                <a:srgbClr val="102644"/>
              </a:solidFill>
              <a:latin typeface="Montserrat Light"/>
              <a:ea typeface="Montserrat Light"/>
              <a:cs typeface="Montserrat Light"/>
              <a:sym typeface="Montserrat Light"/>
            </a:endParaRPr>
          </a:p>
        </p:txBody>
      </p:sp>
      <p:sp>
        <p:nvSpPr>
          <p:cNvPr id="612" name="Google Shape;612;p64"/>
          <p:cNvSpPr txBox="1"/>
          <p:nvPr/>
        </p:nvSpPr>
        <p:spPr>
          <a:xfrm>
            <a:off x="5130300" y="4410325"/>
            <a:ext cx="3836700" cy="3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102644"/>
                </a:solidFill>
                <a:latin typeface="Montserrat Light"/>
                <a:ea typeface="Montserrat Light"/>
                <a:cs typeface="Montserrat Light"/>
                <a:sym typeface="Montserrat Light"/>
              </a:rPr>
              <a:t>More interest from prospective buyers</a:t>
            </a:r>
            <a:endParaRPr sz="1300">
              <a:solidFill>
                <a:srgbClr val="102644"/>
              </a:solidFill>
              <a:latin typeface="Montserrat Light"/>
              <a:ea typeface="Montserrat Light"/>
              <a:cs typeface="Montserrat Light"/>
              <a:sym typeface="Montserrat Light"/>
            </a:endParaRPr>
          </a:p>
        </p:txBody>
      </p:sp>
      <p:sp>
        <p:nvSpPr>
          <p:cNvPr id="613" name="Google Shape;613;p64"/>
          <p:cNvSpPr txBox="1"/>
          <p:nvPr/>
        </p:nvSpPr>
        <p:spPr>
          <a:xfrm>
            <a:off x="5130300" y="4932475"/>
            <a:ext cx="3659100" cy="3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102644"/>
                </a:solidFill>
                <a:latin typeface="Montserrat Light"/>
                <a:ea typeface="Montserrat Light"/>
                <a:cs typeface="Montserrat Light"/>
                <a:sym typeface="Montserrat Light"/>
              </a:rPr>
              <a:t>A seamless virtual selling experience</a:t>
            </a:r>
            <a:endParaRPr sz="1300">
              <a:solidFill>
                <a:srgbClr val="102644"/>
              </a:solidFill>
              <a:latin typeface="Montserrat Light"/>
              <a:ea typeface="Montserrat Light"/>
              <a:cs typeface="Montserrat Light"/>
              <a:sym typeface="Montserrat Light"/>
            </a:endParaRPr>
          </a:p>
        </p:txBody>
      </p:sp>
      <p:sp>
        <p:nvSpPr>
          <p:cNvPr id="614" name="Google Shape;614;p64"/>
          <p:cNvSpPr txBox="1"/>
          <p:nvPr>
            <p:ph idx="2" type="title"/>
          </p:nvPr>
        </p:nvSpPr>
        <p:spPr>
          <a:xfrm>
            <a:off x="82500" y="1026225"/>
            <a:ext cx="2095500" cy="126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ontserrat"/>
                <a:ea typeface="Montserrat"/>
                <a:cs typeface="Montserrat"/>
                <a:sym typeface="Montserrat"/>
              </a:rPr>
              <a:t>98%</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CLIENT SATISFACTION</a:t>
            </a:r>
            <a:endParaRPr b="1" sz="1200">
              <a:solidFill>
                <a:srgbClr val="FFFFFF"/>
              </a:solidFill>
              <a:latin typeface="Montserrat"/>
              <a:ea typeface="Montserrat"/>
              <a:cs typeface="Montserrat"/>
              <a:sym typeface="Montserrat"/>
            </a:endParaRPr>
          </a:p>
          <a:p>
            <a:pPr indent="0" lvl="0" marL="0" rtl="0" algn="ctr">
              <a:spcBef>
                <a:spcPts val="400"/>
              </a:spcBef>
              <a:spcAft>
                <a:spcPts val="0"/>
              </a:spcAft>
              <a:buNone/>
            </a:pPr>
            <a:r>
              <a:rPr lang="en" sz="1000">
                <a:solidFill>
                  <a:srgbClr val="FFFFFF"/>
                </a:solidFill>
              </a:rPr>
              <a:t>Results based on my client survey.</a:t>
            </a:r>
            <a:endParaRPr sz="1000">
              <a:solidFill>
                <a:srgbClr val="FFFFFF"/>
              </a:solidFill>
            </a:endParaRPr>
          </a:p>
        </p:txBody>
      </p:sp>
      <p:sp>
        <p:nvSpPr>
          <p:cNvPr id="615" name="Google Shape;615;p64"/>
          <p:cNvSpPr txBox="1"/>
          <p:nvPr>
            <p:ph idx="2" type="title"/>
          </p:nvPr>
        </p:nvSpPr>
        <p:spPr>
          <a:xfrm>
            <a:off x="82500" y="2812275"/>
            <a:ext cx="2095500" cy="126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ontserrat"/>
                <a:ea typeface="Montserrat"/>
                <a:cs typeface="Montserrat"/>
                <a:sym typeface="Montserrat"/>
              </a:rPr>
              <a:t>21</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DAYS ON THE MARKET</a:t>
            </a:r>
            <a:endParaRPr b="1" sz="1200">
              <a:solidFill>
                <a:srgbClr val="FFFFFF"/>
              </a:solidFill>
              <a:latin typeface="Montserrat"/>
              <a:ea typeface="Montserrat"/>
              <a:cs typeface="Montserrat"/>
              <a:sym typeface="Montserrat"/>
            </a:endParaRPr>
          </a:p>
          <a:p>
            <a:pPr indent="0" lvl="0" marL="0" rtl="0" algn="ctr">
              <a:spcBef>
                <a:spcPts val="400"/>
              </a:spcBef>
              <a:spcAft>
                <a:spcPts val="0"/>
              </a:spcAft>
              <a:buNone/>
            </a:pPr>
            <a:r>
              <a:rPr lang="en" sz="1000">
                <a:solidFill>
                  <a:srgbClr val="FFFFFF"/>
                </a:solidFill>
              </a:rPr>
              <a:t>The average for this area in the last 2 months. </a:t>
            </a:r>
            <a:endParaRPr sz="1000">
              <a:solidFill>
                <a:srgbClr val="FFFFFF"/>
              </a:solidFill>
            </a:endParaRPr>
          </a:p>
          <a:p>
            <a:pPr indent="0" lvl="0" marL="0" rtl="0" algn="ctr">
              <a:spcBef>
                <a:spcPts val="0"/>
              </a:spcBef>
              <a:spcAft>
                <a:spcPts val="0"/>
              </a:spcAft>
              <a:buNone/>
            </a:pPr>
            <a:r>
              <a:t/>
            </a:r>
            <a:endParaRPr sz="1200">
              <a:solidFill>
                <a:srgbClr val="FFFFFF"/>
              </a:solidFill>
            </a:endParaRPr>
          </a:p>
          <a:p>
            <a:pPr indent="0" lvl="0" marL="0" rtl="0" algn="ctr">
              <a:spcBef>
                <a:spcPts val="0"/>
              </a:spcBef>
              <a:spcAft>
                <a:spcPts val="0"/>
              </a:spcAft>
              <a:buNone/>
            </a:pPr>
            <a:r>
              <a:t/>
            </a:r>
            <a:endParaRPr sz="1200">
              <a:solidFill>
                <a:srgbClr val="FFFFFF"/>
              </a:solidFill>
            </a:endParaRPr>
          </a:p>
        </p:txBody>
      </p:sp>
      <p:sp>
        <p:nvSpPr>
          <p:cNvPr id="616" name="Google Shape;616;p64"/>
          <p:cNvSpPr txBox="1"/>
          <p:nvPr>
            <p:ph idx="2" type="title"/>
          </p:nvPr>
        </p:nvSpPr>
        <p:spPr>
          <a:xfrm>
            <a:off x="82500" y="4598325"/>
            <a:ext cx="2095500" cy="126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ontserrat"/>
                <a:ea typeface="Montserrat"/>
                <a:cs typeface="Montserrat"/>
                <a:sym typeface="Montserrat"/>
              </a:rPr>
              <a:t>15</a:t>
            </a:r>
            <a:r>
              <a:rPr b="1" lang="en" sz="2400">
                <a:solidFill>
                  <a:srgbClr val="FFFFFF"/>
                </a:solidFill>
                <a:latin typeface="Montserrat"/>
                <a:ea typeface="Montserrat"/>
                <a:cs typeface="Montserrat"/>
                <a:sym typeface="Montserrat"/>
              </a:rPr>
              <a:t>%</a:t>
            </a:r>
            <a:endParaRPr b="1" sz="24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OVER LISTING</a:t>
            </a:r>
            <a:endParaRPr b="1" sz="1200">
              <a:solidFill>
                <a:srgbClr val="FFFFFF"/>
              </a:solidFill>
              <a:latin typeface="Montserrat"/>
              <a:ea typeface="Montserrat"/>
              <a:cs typeface="Montserrat"/>
              <a:sym typeface="Montserrat"/>
            </a:endParaRPr>
          </a:p>
          <a:p>
            <a:pPr indent="0" lvl="0" marL="0" rtl="0" algn="ctr">
              <a:spcBef>
                <a:spcPts val="400"/>
              </a:spcBef>
              <a:spcAft>
                <a:spcPts val="0"/>
              </a:spcAft>
              <a:buNone/>
            </a:pPr>
            <a:r>
              <a:rPr lang="en" sz="1000">
                <a:solidFill>
                  <a:srgbClr val="FFFFFF"/>
                </a:solidFill>
              </a:rPr>
              <a:t>The average amount my homes sell over listing price.</a:t>
            </a:r>
            <a:endParaRPr sz="10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5"/>
          <p:cNvSpPr txBox="1"/>
          <p:nvPr>
            <p:ph type="title"/>
          </p:nvPr>
        </p:nvSpPr>
        <p:spPr>
          <a:xfrm>
            <a:off x="248775" y="427450"/>
            <a:ext cx="4247100" cy="1295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I look forward to selling your home!</a:t>
            </a:r>
            <a:endParaRPr/>
          </a:p>
        </p:txBody>
      </p:sp>
      <p:sp>
        <p:nvSpPr>
          <p:cNvPr id="622" name="Google Shape;622;p65"/>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23" name="Google Shape;623;p65"/>
          <p:cNvSpPr txBox="1"/>
          <p:nvPr>
            <p:ph idx="3" type="title"/>
          </p:nvPr>
        </p:nvSpPr>
        <p:spPr>
          <a:xfrm>
            <a:off x="2340425" y="4458025"/>
            <a:ext cx="28194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000"/>
              <a:buFont typeface="Avenir"/>
              <a:buNone/>
            </a:pPr>
            <a:r>
              <a:rPr lang="en"/>
              <a:t>Damaris Kr</a:t>
            </a:r>
            <a:r>
              <a:rPr lang="en"/>
              <a:t>uger</a:t>
            </a:r>
            <a:endParaRPr sz="900"/>
          </a:p>
          <a:p>
            <a:pPr indent="0" lvl="0" marL="0" rtl="0" algn="l">
              <a:spcBef>
                <a:spcPts val="0"/>
              </a:spcBef>
              <a:spcAft>
                <a:spcPts val="0"/>
              </a:spcAft>
              <a:buClr>
                <a:schemeClr val="dk1"/>
              </a:buClr>
              <a:buSzPts val="1000"/>
              <a:buFont typeface="Avenir"/>
              <a:buNone/>
            </a:pPr>
            <a:r>
              <a:rPr lang="en" sz="1200"/>
              <a:t>Realtor®</a:t>
            </a:r>
            <a:endParaRPr sz="1200"/>
          </a:p>
          <a:p>
            <a:pPr indent="0" lvl="0" marL="0" rtl="0" algn="l">
              <a:spcBef>
                <a:spcPts val="0"/>
              </a:spcBef>
              <a:spcAft>
                <a:spcPts val="0"/>
              </a:spcAft>
              <a:buClr>
                <a:schemeClr val="dk1"/>
              </a:buClr>
              <a:buSzPts val="1000"/>
              <a:buFont typeface="Avenir"/>
              <a:buNone/>
            </a:pPr>
            <a:r>
              <a:rPr lang="en" sz="1200"/>
              <a:t>o: 904-337-1392</a:t>
            </a:r>
            <a:endParaRPr sz="1200"/>
          </a:p>
          <a:p>
            <a:pPr indent="0" lvl="0" marL="0" rtl="0" algn="l">
              <a:spcBef>
                <a:spcPts val="0"/>
              </a:spcBef>
              <a:spcAft>
                <a:spcPts val="0"/>
              </a:spcAft>
              <a:buClr>
                <a:schemeClr val="dk1"/>
              </a:buClr>
              <a:buSzPts val="1000"/>
              <a:buFont typeface="Avenir"/>
              <a:buNone/>
            </a:pPr>
            <a:r>
              <a:rPr lang="en" sz="900"/>
              <a:t>M: </a:t>
            </a:r>
            <a:r>
              <a:rPr lang="en" sz="1100"/>
              <a:t>904-580-1347</a:t>
            </a:r>
            <a:endParaRPr sz="1100"/>
          </a:p>
          <a:p>
            <a:pPr indent="0" lvl="0" marL="0" rtl="0" algn="l">
              <a:spcBef>
                <a:spcPts val="100"/>
              </a:spcBef>
              <a:spcAft>
                <a:spcPts val="0"/>
              </a:spcAft>
              <a:buNone/>
            </a:pPr>
            <a:r>
              <a:rPr lang="en" sz="1100"/>
              <a:t>Dee@</a:t>
            </a:r>
            <a:r>
              <a:rPr lang="en" sz="1100" u="sng">
                <a:hlinkClick r:id="rId3"/>
              </a:rPr>
              <a:t>eaglesworldrealty.com</a:t>
            </a:r>
            <a:endParaRPr/>
          </a:p>
          <a:p>
            <a:pPr indent="0" lvl="0" marL="0" rtl="0" algn="l">
              <a:spcBef>
                <a:spcPts val="500"/>
              </a:spcBef>
              <a:spcAft>
                <a:spcPts val="0"/>
              </a:spcAft>
              <a:buClr>
                <a:schemeClr val="dk1"/>
              </a:buClr>
              <a:buSzPts val="1000"/>
              <a:buFont typeface="Avenir"/>
              <a:buNone/>
            </a:pPr>
            <a:r>
              <a:rPr lang="en" sz="1100"/>
              <a:t>Damarishomes.com</a:t>
            </a:r>
            <a:endParaRPr sz="1100"/>
          </a:p>
          <a:p>
            <a:pPr indent="0" lvl="0" marL="0" rtl="0" algn="l">
              <a:spcBef>
                <a:spcPts val="0"/>
              </a:spcBef>
              <a:spcAft>
                <a:spcPts val="0"/>
              </a:spcAft>
              <a:buClr>
                <a:schemeClr val="dk1"/>
              </a:buClr>
              <a:buSzPts val="1000"/>
              <a:buFont typeface="Avenir"/>
              <a:buNone/>
            </a:pPr>
            <a:r>
              <a:t/>
            </a:r>
            <a:endParaRPr/>
          </a:p>
        </p:txBody>
      </p:sp>
      <p:pic>
        <p:nvPicPr>
          <p:cNvPr id="624" name="Google Shape;624;p65"/>
          <p:cNvPicPr preferRelativeResize="0"/>
          <p:nvPr/>
        </p:nvPicPr>
        <p:blipFill>
          <a:blip r:embed="rId4">
            <a:alphaModFix/>
          </a:blip>
          <a:stretch>
            <a:fillRect/>
          </a:stretch>
        </p:blipFill>
        <p:spPr>
          <a:xfrm>
            <a:off x="-1102938" y="1902125"/>
            <a:ext cx="4437126"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5"/>
          <p:cNvSpPr txBox="1"/>
          <p:nvPr>
            <p:ph idx="12" type="sldNum"/>
          </p:nvPr>
        </p:nvSpPr>
        <p:spPr>
          <a:xfrm>
            <a:off x="8754300" y="6492925"/>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10" name="Google Shape;310;p45"/>
          <p:cNvGraphicFramePr/>
          <p:nvPr/>
        </p:nvGraphicFramePr>
        <p:xfrm>
          <a:off x="480459" y="1418874"/>
          <a:ext cx="3000000" cy="3000000"/>
        </p:xfrm>
        <a:graphic>
          <a:graphicData uri="http://schemas.openxmlformats.org/drawingml/2006/table">
            <a:tbl>
              <a:tblPr bandRow="1" firstRow="1">
                <a:noFill/>
                <a:tableStyleId>{63277077-1B47-46AE-8845-15122C80493D}</a:tableStyleId>
              </a:tblPr>
              <a:tblGrid>
                <a:gridCol w="2073475"/>
                <a:gridCol w="2544950"/>
                <a:gridCol w="401825"/>
                <a:gridCol w="743375"/>
                <a:gridCol w="2137625"/>
              </a:tblGrid>
              <a:tr h="273825">
                <a:tc>
                  <a:txBody>
                    <a:bodyPr/>
                    <a:lstStyle/>
                    <a:p>
                      <a:pPr indent="0" lvl="0" marL="0" marR="0" rtl="0" algn="l">
                        <a:lnSpc>
                          <a:spcPct val="100000"/>
                        </a:lnSpc>
                        <a:spcBef>
                          <a:spcPts val="0"/>
                        </a:spcBef>
                        <a:spcAft>
                          <a:spcPts val="0"/>
                        </a:spcAft>
                        <a:buNone/>
                      </a:pPr>
                      <a:r>
                        <a:rPr b="0" i="0" lang="en" sz="1100" u="none" cap="none" strike="noStrike">
                          <a:solidFill>
                            <a:srgbClr val="102644"/>
                          </a:solidFill>
                          <a:latin typeface="Montserrat Medium"/>
                          <a:ea typeface="Montserrat Medium"/>
                          <a:cs typeface="Montserrat Medium"/>
                          <a:sym typeface="Montserrat Medium"/>
                        </a:rPr>
                        <a:t>Appt Date:</a:t>
                      </a:r>
                      <a:endParaRPr sz="1000"/>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0264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 sz="1100" u="none" cap="none" strike="noStrike">
                          <a:solidFill>
                            <a:srgbClr val="102644"/>
                          </a:solidFill>
                          <a:latin typeface="Montserrat Medium"/>
                          <a:ea typeface="Montserrat Medium"/>
                          <a:cs typeface="Montserrat Medium"/>
                          <a:sym typeface="Montserrat Medium"/>
                        </a:rPr>
                        <a:t>Time:</a:t>
                      </a:r>
                      <a:endParaRPr sz="1000"/>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02644"/>
                      </a:solidFill>
                      <a:prstDash val="solid"/>
                      <a:round/>
                      <a:headEnd len="sm" w="sm" type="none"/>
                      <a:tailEnd len="sm" w="sm" type="none"/>
                    </a:lnB>
                    <a:solidFill>
                      <a:srgbClr val="FFFFFF"/>
                    </a:solidFill>
                  </a:tcPr>
                </a:tc>
              </a:tr>
              <a:tr h="273825">
                <a:tc>
                  <a:txBody>
                    <a:bodyPr/>
                    <a:lstStyle/>
                    <a:p>
                      <a:pPr indent="0" lvl="0" marL="0" marR="0" rtl="0" algn="l">
                        <a:lnSpc>
                          <a:spcPct val="100000"/>
                        </a:lnSpc>
                        <a:spcBef>
                          <a:spcPts val="0"/>
                        </a:spcBef>
                        <a:spcAft>
                          <a:spcPts val="0"/>
                        </a:spcAft>
                        <a:buNone/>
                      </a:pPr>
                      <a:r>
                        <a:rPr b="0" i="0" lang="en" sz="1100" u="none" cap="none" strike="noStrike">
                          <a:solidFill>
                            <a:srgbClr val="102644"/>
                          </a:solidFill>
                          <a:latin typeface="Montserrat Medium"/>
                          <a:ea typeface="Montserrat Medium"/>
                          <a:cs typeface="Montserrat Medium"/>
                          <a:sym typeface="Montserrat Medium"/>
                        </a:rPr>
                        <a:t>Referred By:</a:t>
                      </a:r>
                      <a:endParaRPr sz="1000"/>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102644"/>
                      </a:solidFill>
                      <a:prstDash val="solid"/>
                      <a:round/>
                      <a:headEnd len="sm" w="sm" type="none"/>
                      <a:tailEnd len="sm" w="sm" type="none"/>
                    </a:lnT>
                    <a:lnB cap="flat" cmpd="sng" w="12700">
                      <a:solidFill>
                        <a:srgbClr val="10264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 sz="1100" u="none" cap="none" strike="noStrike">
                          <a:solidFill>
                            <a:srgbClr val="102644"/>
                          </a:solidFill>
                          <a:latin typeface="Montserrat Medium"/>
                          <a:ea typeface="Montserrat Medium"/>
                          <a:cs typeface="Montserrat Medium"/>
                          <a:sym typeface="Montserrat Medium"/>
                        </a:rPr>
                        <a:t>Phone:</a:t>
                      </a:r>
                      <a:endParaRPr sz="1000"/>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102644"/>
                      </a:solidFill>
                      <a:prstDash val="solid"/>
                      <a:round/>
                      <a:headEnd len="sm" w="sm" type="none"/>
                      <a:tailEnd len="sm" w="sm" type="none"/>
                    </a:lnT>
                    <a:lnB cap="flat" cmpd="sng" w="12700">
                      <a:solidFill>
                        <a:srgbClr val="102644"/>
                      </a:solidFill>
                      <a:prstDash val="solid"/>
                      <a:round/>
                      <a:headEnd len="sm" w="sm" type="none"/>
                      <a:tailEnd len="sm" w="sm" type="none"/>
                    </a:lnB>
                    <a:solidFill>
                      <a:srgbClr val="FFFFFF"/>
                    </a:solidFill>
                  </a:tcPr>
                </a:tc>
              </a:tr>
              <a:tr h="273825">
                <a:tc>
                  <a:txBody>
                    <a:bodyPr/>
                    <a:lstStyle/>
                    <a:p>
                      <a:pPr indent="0" lvl="0" marL="0" marR="0" rtl="0" algn="l">
                        <a:lnSpc>
                          <a:spcPct val="100000"/>
                        </a:lnSpc>
                        <a:spcBef>
                          <a:spcPts val="0"/>
                        </a:spcBef>
                        <a:spcAft>
                          <a:spcPts val="0"/>
                        </a:spcAft>
                        <a:buNone/>
                      </a:pPr>
                      <a:r>
                        <a:rPr b="0" i="0" lang="en" sz="1100" u="none" cap="none" strike="noStrike">
                          <a:solidFill>
                            <a:srgbClr val="102644"/>
                          </a:solidFill>
                          <a:latin typeface="Montserrat Medium"/>
                          <a:ea typeface="Montserrat Medium"/>
                          <a:cs typeface="Montserrat Medium"/>
                          <a:sym typeface="Montserrat Medium"/>
                        </a:rPr>
                        <a:t>Sellers Name:</a:t>
                      </a:r>
                      <a:endParaRPr sz="1000"/>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102644"/>
                      </a:solidFill>
                      <a:prstDash val="solid"/>
                      <a:round/>
                      <a:headEnd len="sm" w="sm" type="none"/>
                      <a:tailEnd len="sm" w="sm" type="none"/>
                    </a:lnT>
                    <a:lnB cap="flat" cmpd="sng" w="12700">
                      <a:solidFill>
                        <a:srgbClr val="10264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 sz="1100" u="none" cap="none" strike="noStrike">
                          <a:solidFill>
                            <a:srgbClr val="102644"/>
                          </a:solidFill>
                          <a:latin typeface="Montserrat Medium"/>
                          <a:ea typeface="Montserrat Medium"/>
                          <a:cs typeface="Montserrat Medium"/>
                          <a:sym typeface="Montserrat Medium"/>
                        </a:rPr>
                        <a:t>Email</a:t>
                      </a:r>
                      <a:endParaRPr sz="1000"/>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102644"/>
                      </a:solidFill>
                      <a:prstDash val="solid"/>
                      <a:round/>
                      <a:headEnd len="sm" w="sm" type="none"/>
                      <a:tailEnd len="sm" w="sm" type="none"/>
                    </a:lnT>
                    <a:lnB cap="flat" cmpd="sng" w="12700">
                      <a:solidFill>
                        <a:srgbClr val="102644"/>
                      </a:solidFill>
                      <a:prstDash val="solid"/>
                      <a:round/>
                      <a:headEnd len="sm" w="sm" type="none"/>
                      <a:tailEnd len="sm" w="sm" type="none"/>
                    </a:lnB>
                    <a:solidFill>
                      <a:srgbClr val="FFFFFF"/>
                    </a:solidFill>
                  </a:tcPr>
                </a:tc>
              </a:tr>
            </a:tbl>
          </a:graphicData>
        </a:graphic>
      </p:graphicFrame>
      <p:graphicFrame>
        <p:nvGraphicFramePr>
          <p:cNvPr id="311" name="Google Shape;311;p45"/>
          <p:cNvGraphicFramePr/>
          <p:nvPr/>
        </p:nvGraphicFramePr>
        <p:xfrm>
          <a:off x="480458" y="2559277"/>
          <a:ext cx="3000000" cy="3000000"/>
        </p:xfrm>
        <a:graphic>
          <a:graphicData uri="http://schemas.openxmlformats.org/drawingml/2006/table">
            <a:tbl>
              <a:tblPr bandRow="1" firstRow="1">
                <a:noFill/>
                <a:tableStyleId>{63277077-1B47-46AE-8845-15122C80493D}</a:tableStyleId>
              </a:tblPr>
              <a:tblGrid>
                <a:gridCol w="1761375"/>
              </a:tblGrid>
              <a:tr h="317475">
                <a:tc>
                  <a:txBody>
                    <a:bodyPr/>
                    <a:lstStyle/>
                    <a:p>
                      <a:pPr indent="0" lvl="0" marL="0" marR="0" rtl="0" algn="l">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312" name="Google Shape;312;p45"/>
          <p:cNvSpPr txBox="1"/>
          <p:nvPr/>
        </p:nvSpPr>
        <p:spPr>
          <a:xfrm>
            <a:off x="611800" y="2876750"/>
            <a:ext cx="4284000" cy="3517200"/>
          </a:xfrm>
          <a:prstGeom prst="rect">
            <a:avLst/>
          </a:prstGeom>
          <a:noFill/>
          <a:ln>
            <a:noFill/>
          </a:ln>
        </p:spPr>
        <p:txBody>
          <a:bodyPr anchorCtr="0" anchor="t" bIns="0" lIns="0" spcFirstLastPara="1" rIns="0" wrap="square" tIns="0">
            <a:noAutofit/>
          </a:bodyPr>
          <a:lstStyle/>
          <a:p>
            <a:pPr indent="-247650" lvl="0" marL="241300" rtl="0" algn="l">
              <a:spcBef>
                <a:spcPts val="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Key box # </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Introduce team</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Packet of</a:t>
            </a:r>
            <a:r>
              <a:rPr lang="en" sz="1000">
                <a:solidFill>
                  <a:srgbClr val="102644"/>
                </a:solidFill>
                <a:latin typeface="Montserrat Medium"/>
                <a:ea typeface="Montserrat Medium"/>
                <a:cs typeface="Montserrat Medium"/>
                <a:sym typeface="Montserrat Medium"/>
              </a:rPr>
              <a:t> info</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Property sign</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Professional Pictures </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Brokers open </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Unique Open house</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If you go on vacation</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Weekend Offers</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Send all offers through ___________________</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What is staying in the property  </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Leased fixtures</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Updates: weekly reports</a:t>
            </a:r>
            <a:endParaRPr sz="1000">
              <a:solidFill>
                <a:srgbClr val="102644"/>
              </a:solidFill>
              <a:latin typeface="Montserrat Medium"/>
              <a:ea typeface="Montserrat Medium"/>
              <a:cs typeface="Montserrat Medium"/>
              <a:sym typeface="Montserrat Medium"/>
            </a:endParaRPr>
          </a:p>
          <a:p>
            <a:pPr indent="-241300" lvl="0" marL="241300" rtl="0" algn="l">
              <a:spcBef>
                <a:spcPts val="100"/>
              </a:spcBef>
              <a:spcAft>
                <a:spcPts val="0"/>
              </a:spcAft>
              <a:buClr>
                <a:srgbClr val="102644"/>
              </a:buClr>
              <a:buSzPts val="1000"/>
              <a:buFont typeface="Montserrat Medium"/>
              <a:buAutoNum type="arabicPeriod"/>
            </a:pPr>
            <a:r>
              <a:rPr lang="en" sz="1000">
                <a:solidFill>
                  <a:srgbClr val="102644"/>
                </a:solidFill>
                <a:latin typeface="Montserrat Medium"/>
                <a:ea typeface="Montserrat Medium"/>
                <a:cs typeface="Montserrat Medium"/>
                <a:sym typeface="Montserrat Medium"/>
              </a:rPr>
              <a:t>Communication</a:t>
            </a:r>
            <a:endParaRPr sz="1000">
              <a:solidFill>
                <a:srgbClr val="102644"/>
              </a:solidFill>
              <a:latin typeface="Montserrat Medium"/>
              <a:ea typeface="Montserrat Medium"/>
              <a:cs typeface="Montserrat Medium"/>
              <a:sym typeface="Montserrat Medium"/>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HOA &amp; utilities Info</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All payments must be up to date</a:t>
            </a:r>
            <a:endParaRPr sz="1000">
              <a:solidFill>
                <a:srgbClr val="102644"/>
              </a:solidFill>
              <a:latin typeface="Montserrat Light"/>
              <a:ea typeface="Montserrat Light"/>
              <a:cs typeface="Montserrat Light"/>
              <a:sym typeface="Montserrat Light"/>
            </a:endParaRPr>
          </a:p>
          <a:p>
            <a:pPr indent="-247650" lvl="0" marL="241300" rtl="0" algn="l">
              <a:spcBef>
                <a:spcPts val="100"/>
              </a:spcBef>
              <a:spcAft>
                <a:spcPts val="100"/>
              </a:spcAft>
              <a:buClr>
                <a:srgbClr val="72D953"/>
              </a:buClr>
              <a:buSzPts val="1100"/>
              <a:buFont typeface="Arial Black"/>
              <a:buAutoNum type="arabicPeriod"/>
            </a:pPr>
            <a:r>
              <a:rPr lang="en" sz="1000">
                <a:solidFill>
                  <a:srgbClr val="102644"/>
                </a:solidFill>
                <a:latin typeface="Montserrat Medium"/>
                <a:ea typeface="Montserrat Medium"/>
                <a:cs typeface="Montserrat Medium"/>
                <a:sym typeface="Montserrat Medium"/>
              </a:rPr>
              <a:t>Short Sale (Packet)</a:t>
            </a:r>
            <a:endParaRPr sz="1000">
              <a:solidFill>
                <a:srgbClr val="102644"/>
              </a:solidFill>
              <a:latin typeface="Montserrat Light"/>
              <a:ea typeface="Montserrat Light"/>
              <a:cs typeface="Montserrat Light"/>
              <a:sym typeface="Montserrat Light"/>
            </a:endParaRPr>
          </a:p>
        </p:txBody>
      </p:sp>
      <p:sp>
        <p:nvSpPr>
          <p:cNvPr id="313" name="Google Shape;313;p45"/>
          <p:cNvSpPr txBox="1"/>
          <p:nvPr/>
        </p:nvSpPr>
        <p:spPr>
          <a:xfrm>
            <a:off x="4313181" y="2876750"/>
            <a:ext cx="919800" cy="3174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FFFF"/>
              </a:buClr>
              <a:buSzPts val="3500"/>
              <a:buFont typeface="Avenir"/>
              <a:buNone/>
            </a:pPr>
            <a:r>
              <a:rPr b="1" i="0" lang="en" sz="1400" u="none" cap="none" strike="noStrike">
                <a:solidFill>
                  <a:srgbClr val="102644"/>
                </a:solidFill>
                <a:latin typeface="Montserrat Light"/>
                <a:ea typeface="Montserrat Light"/>
                <a:cs typeface="Montserrat Light"/>
                <a:sym typeface="Montserrat Light"/>
              </a:rPr>
              <a:t>Remarks</a:t>
            </a:r>
            <a:endParaRPr sz="1000"/>
          </a:p>
        </p:txBody>
      </p:sp>
      <p:graphicFrame>
        <p:nvGraphicFramePr>
          <p:cNvPr id="314" name="Google Shape;314;p45"/>
          <p:cNvGraphicFramePr/>
          <p:nvPr/>
        </p:nvGraphicFramePr>
        <p:xfrm>
          <a:off x="4451591" y="3230183"/>
          <a:ext cx="3000000" cy="3000000"/>
        </p:xfrm>
        <a:graphic>
          <a:graphicData uri="http://schemas.openxmlformats.org/drawingml/2006/table">
            <a:tbl>
              <a:tblPr bandRow="1" firstRow="1">
                <a:noFill/>
                <a:tableStyleId>{63277077-1B47-46AE-8845-15122C80493D}</a:tableStyleId>
              </a:tblPr>
              <a:tblGrid>
                <a:gridCol w="1655350"/>
                <a:gridCol w="1372800"/>
              </a:tblGrid>
              <a:tr h="273825">
                <a:tc>
                  <a:txBody>
                    <a:bodyPr/>
                    <a:lstStyle/>
                    <a:p>
                      <a:pPr indent="0" lvl="0" marL="0" marR="0" rtl="0" algn="l">
                        <a:lnSpc>
                          <a:spcPct val="100000"/>
                        </a:lnSpc>
                        <a:spcBef>
                          <a:spcPts val="0"/>
                        </a:spcBef>
                        <a:spcAft>
                          <a:spcPts val="0"/>
                        </a:spcAft>
                        <a:buNone/>
                      </a:pPr>
                      <a:r>
                        <a:rPr b="0" i="0" lang="en" sz="1000" u="none" cap="none" strike="noStrike">
                          <a:solidFill>
                            <a:srgbClr val="102644"/>
                          </a:solidFill>
                          <a:latin typeface="Montserrat Medium"/>
                          <a:ea typeface="Montserrat Medium"/>
                          <a:cs typeface="Montserrat Medium"/>
                          <a:sym typeface="Montserrat Medium"/>
                        </a:rPr>
                        <a:t>Date to put on MLS:</a:t>
                      </a:r>
                      <a:endParaRPr sz="1000"/>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02644"/>
                      </a:solidFill>
                      <a:prstDash val="solid"/>
                      <a:round/>
                      <a:headEnd len="sm" w="sm" type="none"/>
                      <a:tailEnd len="sm" w="sm" type="none"/>
                    </a:lnB>
                    <a:solidFill>
                      <a:srgbClr val="FFFFFF"/>
                    </a:solidFill>
                  </a:tcPr>
                </a:tc>
              </a:tr>
            </a:tbl>
          </a:graphicData>
        </a:graphic>
      </p:graphicFrame>
      <p:sp>
        <p:nvSpPr>
          <p:cNvPr id="315" name="Google Shape;315;p45"/>
          <p:cNvSpPr txBox="1"/>
          <p:nvPr/>
        </p:nvSpPr>
        <p:spPr>
          <a:xfrm>
            <a:off x="4511256" y="3535551"/>
            <a:ext cx="3683700" cy="2660400"/>
          </a:xfrm>
          <a:prstGeom prst="rect">
            <a:avLst/>
          </a:prstGeom>
          <a:noFill/>
          <a:ln>
            <a:noFill/>
          </a:ln>
        </p:spPr>
        <p:txBody>
          <a:bodyPr anchorCtr="0" anchor="t" bIns="0" lIns="0" spcFirstLastPara="1" rIns="0" wrap="square" tIns="0">
            <a:noAutofit/>
          </a:bodyPr>
          <a:lstStyle/>
          <a:p>
            <a:pPr indent="-120650" lvl="0" marL="114300" marR="0" rtl="0" algn="l">
              <a:lnSpc>
                <a:spcPct val="100000"/>
              </a:lnSpc>
              <a:spcBef>
                <a:spcPts val="0"/>
              </a:spcBef>
              <a:spcAft>
                <a:spcPts val="0"/>
              </a:spcAft>
              <a:buClr>
                <a:srgbClr val="72D953"/>
              </a:buClr>
              <a:buSzPts val="1100"/>
              <a:buFont typeface="Noto Sans Symbols"/>
              <a:buChar char="▪"/>
            </a:pPr>
            <a:r>
              <a:rPr b="0" i="0" lang="en" sz="1000" u="none" cap="none" strike="noStrike">
                <a:solidFill>
                  <a:srgbClr val="102644"/>
                </a:solidFill>
                <a:latin typeface="Montserrat Medium"/>
                <a:ea typeface="Montserrat Medium"/>
                <a:cs typeface="Montserrat Medium"/>
                <a:sym typeface="Montserrat Medium"/>
              </a:rPr>
              <a:t>Marketing Remarks</a:t>
            </a:r>
            <a:endParaRPr sz="1000"/>
          </a:p>
          <a:p>
            <a:pPr indent="-120650" lvl="1" marL="444500" marR="0" rtl="0" algn="l">
              <a:lnSpc>
                <a:spcPct val="100000"/>
              </a:lnSpc>
              <a:spcBef>
                <a:spcPts val="100"/>
              </a:spcBef>
              <a:spcAft>
                <a:spcPts val="0"/>
              </a:spcAft>
              <a:buClr>
                <a:srgbClr val="72D953"/>
              </a:buClr>
              <a:buSzPts val="1100"/>
              <a:buFont typeface="Noto Sans Symbols"/>
              <a:buChar char="▪"/>
            </a:pPr>
            <a:r>
              <a:rPr b="0" i="0" lang="en" sz="1000" u="none" cap="none" strike="noStrike">
                <a:solidFill>
                  <a:srgbClr val="102644"/>
                </a:solidFill>
                <a:latin typeface="Montserrat Light"/>
                <a:ea typeface="Montserrat Light"/>
                <a:cs typeface="Montserrat Light"/>
                <a:sym typeface="Montserrat Light"/>
              </a:rPr>
              <a:t>List here</a:t>
            </a:r>
            <a:endParaRPr sz="1000"/>
          </a:p>
          <a:p>
            <a:pPr indent="-120650" lvl="0" marL="114300" marR="0" rtl="0" algn="l">
              <a:lnSpc>
                <a:spcPct val="100000"/>
              </a:lnSpc>
              <a:spcBef>
                <a:spcPts val="100"/>
              </a:spcBef>
              <a:spcAft>
                <a:spcPts val="0"/>
              </a:spcAft>
              <a:buClr>
                <a:srgbClr val="72D953"/>
              </a:buClr>
              <a:buSzPts val="1100"/>
              <a:buFont typeface="Noto Sans Symbols"/>
              <a:buChar char="▪"/>
            </a:pPr>
            <a:r>
              <a:rPr b="0" i="0" lang="en" sz="1000" u="none" cap="none" strike="noStrike">
                <a:solidFill>
                  <a:srgbClr val="102644"/>
                </a:solidFill>
                <a:latin typeface="Montserrat Medium"/>
                <a:ea typeface="Montserrat Medium"/>
                <a:cs typeface="Montserrat Medium"/>
                <a:sym typeface="Montserrat Medium"/>
              </a:rPr>
              <a:t>Runner</a:t>
            </a:r>
            <a:endParaRPr sz="1000"/>
          </a:p>
          <a:p>
            <a:pPr indent="-120650" lvl="1" marL="444500" marR="0" rtl="0" algn="l">
              <a:lnSpc>
                <a:spcPct val="100000"/>
              </a:lnSpc>
              <a:spcBef>
                <a:spcPts val="100"/>
              </a:spcBef>
              <a:spcAft>
                <a:spcPts val="0"/>
              </a:spcAft>
              <a:buClr>
                <a:srgbClr val="72D953"/>
              </a:buClr>
              <a:buSzPts val="1100"/>
              <a:buFont typeface="Noto Sans Symbols"/>
              <a:buChar char="▪"/>
            </a:pPr>
            <a:r>
              <a:rPr b="0" i="0" lang="en" sz="1000" u="none" cap="none" strike="noStrike">
                <a:solidFill>
                  <a:srgbClr val="102644"/>
                </a:solidFill>
                <a:latin typeface="Montserrat Light"/>
                <a:ea typeface="Montserrat Light"/>
                <a:cs typeface="Montserrat Light"/>
                <a:sym typeface="Montserrat Light"/>
              </a:rPr>
              <a:t>List here</a:t>
            </a:r>
            <a:endParaRPr sz="1000"/>
          </a:p>
          <a:p>
            <a:pPr indent="-120650" lvl="0" marL="114300" marR="0" rtl="0" algn="l">
              <a:lnSpc>
                <a:spcPct val="100000"/>
              </a:lnSpc>
              <a:spcBef>
                <a:spcPts val="100"/>
              </a:spcBef>
              <a:spcAft>
                <a:spcPts val="0"/>
              </a:spcAft>
              <a:buClr>
                <a:srgbClr val="72D953"/>
              </a:buClr>
              <a:buSzPts val="1100"/>
              <a:buFont typeface="Noto Sans Symbols"/>
              <a:buChar char="▪"/>
            </a:pPr>
            <a:r>
              <a:rPr b="0" i="0" lang="en" sz="1000" u="none" cap="none" strike="noStrike">
                <a:solidFill>
                  <a:srgbClr val="102644"/>
                </a:solidFill>
                <a:latin typeface="Montserrat Medium"/>
                <a:ea typeface="Montserrat Medium"/>
                <a:cs typeface="Montserrat Medium"/>
                <a:sym typeface="Montserrat Medium"/>
              </a:rPr>
              <a:t>Pets</a:t>
            </a:r>
            <a:endParaRPr sz="1000"/>
          </a:p>
          <a:p>
            <a:pPr indent="-120650" lvl="1" marL="444500" marR="0" rtl="0" algn="l">
              <a:lnSpc>
                <a:spcPct val="100000"/>
              </a:lnSpc>
              <a:spcBef>
                <a:spcPts val="100"/>
              </a:spcBef>
              <a:spcAft>
                <a:spcPts val="0"/>
              </a:spcAft>
              <a:buClr>
                <a:srgbClr val="72D953"/>
              </a:buClr>
              <a:buSzPts val="1100"/>
              <a:buFont typeface="Noto Sans Symbols"/>
              <a:buChar char="▪"/>
            </a:pPr>
            <a:r>
              <a:rPr b="0" i="0" lang="en" sz="1000" u="none" cap="none" strike="noStrike">
                <a:solidFill>
                  <a:srgbClr val="102644"/>
                </a:solidFill>
                <a:latin typeface="Montserrat Light"/>
                <a:ea typeface="Montserrat Light"/>
                <a:cs typeface="Montserrat Light"/>
                <a:sym typeface="Montserrat Light"/>
              </a:rPr>
              <a:t>Not everyone is a pet person and some people do not like to view a house with the pets. Please, if possible, temporarily remove your pets and make sure the house is clean.</a:t>
            </a:r>
            <a:endParaRPr sz="1000"/>
          </a:p>
          <a:p>
            <a:pPr indent="-120650" lvl="0" marL="114300" marR="0" rtl="0" algn="l">
              <a:lnSpc>
                <a:spcPct val="100000"/>
              </a:lnSpc>
              <a:spcBef>
                <a:spcPts val="100"/>
              </a:spcBef>
              <a:spcAft>
                <a:spcPts val="0"/>
              </a:spcAft>
              <a:buClr>
                <a:srgbClr val="72D953"/>
              </a:buClr>
              <a:buSzPts val="1100"/>
              <a:buFont typeface="Noto Sans Symbols"/>
              <a:buChar char="▪"/>
            </a:pPr>
            <a:r>
              <a:rPr b="0" i="0" lang="en" sz="1000" u="none" cap="none" strike="noStrike">
                <a:solidFill>
                  <a:srgbClr val="102644"/>
                </a:solidFill>
                <a:latin typeface="Montserrat Medium"/>
                <a:ea typeface="Montserrat Medium"/>
                <a:cs typeface="Montserrat Medium"/>
                <a:sym typeface="Montserrat Medium"/>
              </a:rPr>
              <a:t>Showing Restrictions</a:t>
            </a:r>
            <a:endParaRPr sz="1000"/>
          </a:p>
          <a:p>
            <a:pPr indent="-120650" lvl="1" marL="444500" marR="0" rtl="0" algn="l">
              <a:lnSpc>
                <a:spcPct val="100000"/>
              </a:lnSpc>
              <a:spcBef>
                <a:spcPts val="100"/>
              </a:spcBef>
              <a:spcAft>
                <a:spcPts val="0"/>
              </a:spcAft>
              <a:buClr>
                <a:srgbClr val="72D953"/>
              </a:buClr>
              <a:buSzPts val="1100"/>
              <a:buFont typeface="Noto Sans Symbols"/>
              <a:buChar char="▪"/>
            </a:pPr>
            <a:r>
              <a:rPr b="0" i="0" lang="en" sz="1000" u="none" cap="none" strike="noStrike">
                <a:solidFill>
                  <a:srgbClr val="102644"/>
                </a:solidFill>
                <a:latin typeface="Montserrat Medium"/>
                <a:ea typeface="Montserrat Medium"/>
                <a:cs typeface="Montserrat Medium"/>
                <a:sym typeface="Montserrat Medium"/>
              </a:rPr>
              <a:t>Do we have any showing restrictions</a:t>
            </a:r>
            <a:endParaRPr sz="1000"/>
          </a:p>
          <a:p>
            <a:pPr indent="-120650" lvl="2" marL="762000" marR="0" rtl="0" algn="l">
              <a:lnSpc>
                <a:spcPct val="100000"/>
              </a:lnSpc>
              <a:spcBef>
                <a:spcPts val="100"/>
              </a:spcBef>
              <a:spcAft>
                <a:spcPts val="100"/>
              </a:spcAft>
              <a:buClr>
                <a:srgbClr val="72D953"/>
              </a:buClr>
              <a:buSzPts val="1100"/>
              <a:buFont typeface="Noto Sans Symbols"/>
              <a:buChar char="▪"/>
            </a:pPr>
            <a:r>
              <a:rPr b="0" i="0" lang="en" sz="1000" u="none" cap="none" strike="noStrike">
                <a:solidFill>
                  <a:srgbClr val="102644"/>
                </a:solidFill>
                <a:latin typeface="Montserrat Light"/>
                <a:ea typeface="Montserrat Light"/>
                <a:cs typeface="Montserrat Light"/>
                <a:sym typeface="Montserrat Light"/>
              </a:rPr>
              <a:t>List here</a:t>
            </a:r>
            <a:endParaRPr sz="1000"/>
          </a:p>
        </p:txBody>
      </p:sp>
      <p:graphicFrame>
        <p:nvGraphicFramePr>
          <p:cNvPr id="316" name="Google Shape;316;p45"/>
          <p:cNvGraphicFramePr/>
          <p:nvPr/>
        </p:nvGraphicFramePr>
        <p:xfrm>
          <a:off x="480459" y="2262903"/>
          <a:ext cx="3000000" cy="3000000"/>
        </p:xfrm>
        <a:graphic>
          <a:graphicData uri="http://schemas.openxmlformats.org/drawingml/2006/table">
            <a:tbl>
              <a:tblPr bandRow="1" firstRow="1">
                <a:noFill/>
                <a:tableStyleId>{63277077-1B47-46AE-8845-15122C80493D}</a:tableStyleId>
              </a:tblPr>
              <a:tblGrid>
                <a:gridCol w="2073475"/>
                <a:gridCol w="2544950"/>
                <a:gridCol w="401825"/>
              </a:tblGrid>
              <a:tr h="273825">
                <a:tc>
                  <a:txBody>
                    <a:bodyPr/>
                    <a:lstStyle/>
                    <a:p>
                      <a:pPr indent="0" lvl="0" marL="0" marR="0" rtl="0" algn="l">
                        <a:lnSpc>
                          <a:spcPct val="100000"/>
                        </a:lnSpc>
                        <a:spcBef>
                          <a:spcPts val="0"/>
                        </a:spcBef>
                        <a:spcAft>
                          <a:spcPts val="0"/>
                        </a:spcAft>
                        <a:buNone/>
                      </a:pPr>
                      <a:r>
                        <a:rPr b="0" lang="en" sz="1100">
                          <a:solidFill>
                            <a:srgbClr val="102644"/>
                          </a:solidFill>
                          <a:latin typeface="Montserrat Medium"/>
                          <a:ea typeface="Montserrat Medium"/>
                          <a:cs typeface="Montserrat Medium"/>
                          <a:sym typeface="Montserrat Medium"/>
                        </a:rPr>
                        <a:t>Desired </a:t>
                      </a:r>
                      <a:r>
                        <a:rPr b="0" lang="en" sz="1100">
                          <a:solidFill>
                            <a:srgbClr val="102644"/>
                          </a:solidFill>
                          <a:latin typeface="Montserrat Medium"/>
                          <a:ea typeface="Montserrat Medium"/>
                          <a:cs typeface="Montserrat Medium"/>
                          <a:sym typeface="Montserrat Medium"/>
                        </a:rPr>
                        <a:t>Price:</a:t>
                      </a:r>
                      <a:endParaRPr sz="1000"/>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0264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b="0" i="0" sz="1100" u="none" cap="none" strike="noStrike">
                        <a:solidFill>
                          <a:srgbClr val="102644"/>
                        </a:solidFill>
                        <a:latin typeface="Montserrat Medium"/>
                        <a:ea typeface="Montserrat Medium"/>
                        <a:cs typeface="Montserrat Medium"/>
                        <a:sym typeface="Montserrat Medium"/>
                      </a:endParaRPr>
                    </a:p>
                  </a:txBody>
                  <a:tcPr marT="32150" marB="32150" marR="64300" marL="643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304800" y="2362200"/>
            <a:ext cx="5804100" cy="18288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a:t>THE HOME </a:t>
            </a:r>
            <a:br>
              <a:rPr lang="en"/>
            </a:br>
            <a:r>
              <a:rPr lang="en"/>
              <a:t>SELLING PROCESS</a:t>
            </a:r>
            <a:endParaRPr/>
          </a:p>
        </p:txBody>
      </p:sp>
      <p:sp>
        <p:nvSpPr>
          <p:cNvPr id="322" name="Google Shape;322;p46"/>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nvSpPr>
        <p:spPr>
          <a:xfrm>
            <a:off x="324600" y="2095200"/>
            <a:ext cx="8494800" cy="3651000"/>
          </a:xfrm>
          <a:prstGeom prst="rect">
            <a:avLst/>
          </a:prstGeom>
          <a:solidFill>
            <a:srgbClr val="FFFFFF"/>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sz="1000">
              <a:solidFill>
                <a:srgbClr val="FFFFFF"/>
              </a:solidFill>
              <a:latin typeface="Avenir"/>
              <a:ea typeface="Avenir"/>
              <a:cs typeface="Avenir"/>
              <a:sym typeface="Avenir"/>
            </a:endParaRPr>
          </a:p>
        </p:txBody>
      </p:sp>
      <p:sp>
        <p:nvSpPr>
          <p:cNvPr id="328" name="Google Shape;328;p47"/>
          <p:cNvSpPr txBox="1"/>
          <p:nvPr>
            <p:ph type="title"/>
          </p:nvPr>
        </p:nvSpPr>
        <p:spPr>
          <a:xfrm>
            <a:off x="1295400" y="304500"/>
            <a:ext cx="7460700" cy="914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3600"/>
              <a:t>THE HOME SELLING PROCESS</a:t>
            </a:r>
            <a:endParaRPr/>
          </a:p>
        </p:txBody>
      </p:sp>
      <p:sp>
        <p:nvSpPr>
          <p:cNvPr id="329" name="Google Shape;329;p47"/>
          <p:cNvSpPr txBox="1"/>
          <p:nvPr>
            <p:ph idx="12" type="sldNum"/>
          </p:nvPr>
        </p:nvSpPr>
        <p:spPr>
          <a:xfrm>
            <a:off x="8769600" y="660400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30" name="Google Shape;330;p47"/>
          <p:cNvPicPr preferRelativeResize="0"/>
          <p:nvPr/>
        </p:nvPicPr>
        <p:blipFill>
          <a:blip r:embed="rId3">
            <a:alphaModFix/>
          </a:blip>
          <a:stretch>
            <a:fillRect/>
          </a:stretch>
        </p:blipFill>
        <p:spPr>
          <a:xfrm>
            <a:off x="417190" y="2713424"/>
            <a:ext cx="8332673" cy="858551"/>
          </a:xfrm>
          <a:prstGeom prst="rect">
            <a:avLst/>
          </a:prstGeom>
          <a:noFill/>
          <a:ln>
            <a:noFill/>
          </a:ln>
        </p:spPr>
      </p:pic>
      <p:sp>
        <p:nvSpPr>
          <p:cNvPr id="331" name="Google Shape;331;p47"/>
          <p:cNvSpPr txBox="1"/>
          <p:nvPr>
            <p:ph idx="4294967295" type="title"/>
          </p:nvPr>
        </p:nvSpPr>
        <p:spPr>
          <a:xfrm>
            <a:off x="503250" y="1219200"/>
            <a:ext cx="8190300" cy="7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FFFFFF"/>
                </a:solidFill>
              </a:rPr>
              <a:t>Each step of the homebuying process plays a crucial part in your selling experience. The right agent will help minimize the stress and maximize the price you get for your home in the shortest amount of time. Here’s how:</a:t>
            </a:r>
            <a:endParaRPr sz="1200">
              <a:solidFill>
                <a:srgbClr val="FFFFFF"/>
              </a:solidFill>
            </a:endParaRPr>
          </a:p>
        </p:txBody>
      </p:sp>
      <p:sp>
        <p:nvSpPr>
          <p:cNvPr id="332" name="Google Shape;332;p47"/>
          <p:cNvSpPr txBox="1"/>
          <p:nvPr>
            <p:ph idx="4294967295" type="title"/>
          </p:nvPr>
        </p:nvSpPr>
        <p:spPr>
          <a:xfrm>
            <a:off x="582191" y="2420850"/>
            <a:ext cx="1164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latin typeface="Montserrat"/>
                <a:ea typeface="Montserrat"/>
                <a:cs typeface="Montserrat"/>
                <a:sym typeface="Montserrat"/>
              </a:rPr>
              <a:t>Step 1</a:t>
            </a:r>
            <a:endParaRPr b="1" sz="1300">
              <a:solidFill>
                <a:schemeClr val="dk2"/>
              </a:solidFill>
              <a:latin typeface="Montserrat"/>
              <a:ea typeface="Montserrat"/>
              <a:cs typeface="Montserrat"/>
              <a:sym typeface="Montserrat"/>
            </a:endParaRPr>
          </a:p>
        </p:txBody>
      </p:sp>
      <p:sp>
        <p:nvSpPr>
          <p:cNvPr id="333" name="Google Shape;333;p47"/>
          <p:cNvSpPr txBox="1"/>
          <p:nvPr>
            <p:ph idx="4294967295" type="title"/>
          </p:nvPr>
        </p:nvSpPr>
        <p:spPr>
          <a:xfrm>
            <a:off x="1914341" y="2420850"/>
            <a:ext cx="1164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latin typeface="Montserrat"/>
                <a:ea typeface="Montserrat"/>
                <a:cs typeface="Montserrat"/>
                <a:sym typeface="Montserrat"/>
              </a:rPr>
              <a:t>Step 2</a:t>
            </a:r>
            <a:endParaRPr b="1" sz="1300">
              <a:solidFill>
                <a:schemeClr val="dk2"/>
              </a:solidFill>
              <a:latin typeface="Montserrat"/>
              <a:ea typeface="Montserrat"/>
              <a:cs typeface="Montserrat"/>
              <a:sym typeface="Montserrat"/>
            </a:endParaRPr>
          </a:p>
        </p:txBody>
      </p:sp>
      <p:sp>
        <p:nvSpPr>
          <p:cNvPr id="334" name="Google Shape;334;p47"/>
          <p:cNvSpPr txBox="1"/>
          <p:nvPr>
            <p:ph idx="4294967295" type="title"/>
          </p:nvPr>
        </p:nvSpPr>
        <p:spPr>
          <a:xfrm>
            <a:off x="3305673" y="2420850"/>
            <a:ext cx="1164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latin typeface="Montserrat"/>
                <a:ea typeface="Montserrat"/>
                <a:cs typeface="Montserrat"/>
                <a:sym typeface="Montserrat"/>
              </a:rPr>
              <a:t>Step 3</a:t>
            </a:r>
            <a:endParaRPr b="1" sz="1300">
              <a:solidFill>
                <a:schemeClr val="dk2"/>
              </a:solidFill>
              <a:latin typeface="Montserrat"/>
              <a:ea typeface="Montserrat"/>
              <a:cs typeface="Montserrat"/>
              <a:sym typeface="Montserrat"/>
            </a:endParaRPr>
          </a:p>
        </p:txBody>
      </p:sp>
      <p:sp>
        <p:nvSpPr>
          <p:cNvPr id="335" name="Google Shape;335;p47"/>
          <p:cNvSpPr txBox="1"/>
          <p:nvPr>
            <p:ph idx="4294967295" type="title"/>
          </p:nvPr>
        </p:nvSpPr>
        <p:spPr>
          <a:xfrm>
            <a:off x="4667398" y="2420850"/>
            <a:ext cx="1164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latin typeface="Montserrat"/>
                <a:ea typeface="Montserrat"/>
                <a:cs typeface="Montserrat"/>
                <a:sym typeface="Montserrat"/>
              </a:rPr>
              <a:t>Step 4</a:t>
            </a:r>
            <a:endParaRPr b="1" sz="1300">
              <a:solidFill>
                <a:schemeClr val="dk2"/>
              </a:solidFill>
              <a:latin typeface="Montserrat"/>
              <a:ea typeface="Montserrat"/>
              <a:cs typeface="Montserrat"/>
              <a:sym typeface="Montserrat"/>
            </a:endParaRPr>
          </a:p>
        </p:txBody>
      </p:sp>
      <p:sp>
        <p:nvSpPr>
          <p:cNvPr id="336" name="Google Shape;336;p47"/>
          <p:cNvSpPr txBox="1"/>
          <p:nvPr>
            <p:ph idx="4294967295" type="title"/>
          </p:nvPr>
        </p:nvSpPr>
        <p:spPr>
          <a:xfrm>
            <a:off x="5999548" y="2420850"/>
            <a:ext cx="1164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latin typeface="Montserrat"/>
                <a:ea typeface="Montserrat"/>
                <a:cs typeface="Montserrat"/>
                <a:sym typeface="Montserrat"/>
              </a:rPr>
              <a:t>Step 5</a:t>
            </a:r>
            <a:endParaRPr b="1" sz="1300">
              <a:solidFill>
                <a:schemeClr val="dk2"/>
              </a:solidFill>
              <a:latin typeface="Montserrat"/>
              <a:ea typeface="Montserrat"/>
              <a:cs typeface="Montserrat"/>
              <a:sym typeface="Montserrat"/>
            </a:endParaRPr>
          </a:p>
        </p:txBody>
      </p:sp>
      <p:sp>
        <p:nvSpPr>
          <p:cNvPr id="337" name="Google Shape;337;p47"/>
          <p:cNvSpPr txBox="1"/>
          <p:nvPr>
            <p:ph idx="4294967295" type="title"/>
          </p:nvPr>
        </p:nvSpPr>
        <p:spPr>
          <a:xfrm>
            <a:off x="7331698" y="2420850"/>
            <a:ext cx="1164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latin typeface="Montserrat"/>
                <a:ea typeface="Montserrat"/>
                <a:cs typeface="Montserrat"/>
                <a:sym typeface="Montserrat"/>
              </a:rPr>
              <a:t>Step 6</a:t>
            </a:r>
            <a:endParaRPr b="1" sz="1300">
              <a:solidFill>
                <a:schemeClr val="dk2"/>
              </a:solidFill>
              <a:latin typeface="Montserrat"/>
              <a:ea typeface="Montserrat"/>
              <a:cs typeface="Montserrat"/>
              <a:sym typeface="Montserrat"/>
            </a:endParaRPr>
          </a:p>
        </p:txBody>
      </p:sp>
      <p:sp>
        <p:nvSpPr>
          <p:cNvPr id="338" name="Google Shape;338;p47"/>
          <p:cNvSpPr txBox="1"/>
          <p:nvPr>
            <p:ph idx="4294967295" type="title"/>
          </p:nvPr>
        </p:nvSpPr>
        <p:spPr>
          <a:xfrm>
            <a:off x="397450" y="3489294"/>
            <a:ext cx="1457700" cy="53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Montserrat"/>
                <a:ea typeface="Montserrat"/>
                <a:cs typeface="Montserrat"/>
                <a:sym typeface="Montserrat"/>
              </a:rPr>
              <a:t>Hire an Agent</a:t>
            </a:r>
            <a:endParaRPr b="1" sz="1100">
              <a:solidFill>
                <a:schemeClr val="dk2"/>
              </a:solidFill>
              <a:latin typeface="Montserrat"/>
              <a:ea typeface="Montserrat"/>
              <a:cs typeface="Montserrat"/>
              <a:sym typeface="Montserrat"/>
            </a:endParaRPr>
          </a:p>
        </p:txBody>
      </p:sp>
      <p:sp>
        <p:nvSpPr>
          <p:cNvPr id="339" name="Google Shape;339;p47"/>
          <p:cNvSpPr txBox="1"/>
          <p:nvPr>
            <p:ph idx="4294967295" type="title"/>
          </p:nvPr>
        </p:nvSpPr>
        <p:spPr>
          <a:xfrm>
            <a:off x="1769018" y="3489294"/>
            <a:ext cx="1457700" cy="53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Montserrat"/>
                <a:ea typeface="Montserrat"/>
                <a:cs typeface="Montserrat"/>
                <a:sym typeface="Montserrat"/>
              </a:rPr>
              <a:t>Determine Price</a:t>
            </a:r>
            <a:endParaRPr b="1" sz="1100">
              <a:solidFill>
                <a:schemeClr val="dk2"/>
              </a:solidFill>
              <a:latin typeface="Montserrat"/>
              <a:ea typeface="Montserrat"/>
              <a:cs typeface="Montserrat"/>
              <a:sym typeface="Montserrat"/>
            </a:endParaRPr>
          </a:p>
        </p:txBody>
      </p:sp>
      <p:sp>
        <p:nvSpPr>
          <p:cNvPr id="340" name="Google Shape;340;p47"/>
          <p:cNvSpPr txBox="1"/>
          <p:nvPr>
            <p:ph idx="4294967295" type="title"/>
          </p:nvPr>
        </p:nvSpPr>
        <p:spPr>
          <a:xfrm>
            <a:off x="3101116" y="3489294"/>
            <a:ext cx="1457700" cy="53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Montserrat"/>
                <a:ea typeface="Montserrat"/>
                <a:cs typeface="Montserrat"/>
                <a:sym typeface="Montserrat"/>
              </a:rPr>
              <a:t>Prepare the House</a:t>
            </a:r>
            <a:endParaRPr b="1" sz="1100">
              <a:solidFill>
                <a:schemeClr val="dk2"/>
              </a:solidFill>
              <a:latin typeface="Montserrat"/>
              <a:ea typeface="Montserrat"/>
              <a:cs typeface="Montserrat"/>
              <a:sym typeface="Montserrat"/>
            </a:endParaRPr>
          </a:p>
        </p:txBody>
      </p:sp>
      <p:sp>
        <p:nvSpPr>
          <p:cNvPr id="341" name="Google Shape;341;p47"/>
          <p:cNvSpPr txBox="1"/>
          <p:nvPr>
            <p:ph idx="4294967295" type="title"/>
          </p:nvPr>
        </p:nvSpPr>
        <p:spPr>
          <a:xfrm>
            <a:off x="4502287" y="3489294"/>
            <a:ext cx="1457700" cy="53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Montserrat"/>
                <a:ea typeface="Montserrat"/>
                <a:cs typeface="Montserrat"/>
                <a:sym typeface="Montserrat"/>
              </a:rPr>
              <a:t>Start Marketing</a:t>
            </a:r>
            <a:endParaRPr b="1" sz="1100">
              <a:solidFill>
                <a:schemeClr val="dk2"/>
              </a:solidFill>
              <a:latin typeface="Montserrat"/>
              <a:ea typeface="Montserrat"/>
              <a:cs typeface="Montserrat"/>
              <a:sym typeface="Montserrat"/>
            </a:endParaRPr>
          </a:p>
        </p:txBody>
      </p:sp>
      <p:sp>
        <p:nvSpPr>
          <p:cNvPr id="342" name="Google Shape;342;p47"/>
          <p:cNvSpPr txBox="1"/>
          <p:nvPr>
            <p:ph idx="4294967295" type="title"/>
          </p:nvPr>
        </p:nvSpPr>
        <p:spPr>
          <a:xfrm>
            <a:off x="5883723" y="3489294"/>
            <a:ext cx="1457700" cy="53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Montserrat"/>
                <a:ea typeface="Montserrat"/>
                <a:cs typeface="Montserrat"/>
                <a:sym typeface="Montserrat"/>
              </a:rPr>
              <a:t>Virtual Showings</a:t>
            </a:r>
            <a:endParaRPr b="1" sz="1100">
              <a:solidFill>
                <a:schemeClr val="dk2"/>
              </a:solidFill>
              <a:latin typeface="Montserrat"/>
              <a:ea typeface="Montserrat"/>
              <a:cs typeface="Montserrat"/>
              <a:sym typeface="Montserrat"/>
            </a:endParaRPr>
          </a:p>
        </p:txBody>
      </p:sp>
      <p:sp>
        <p:nvSpPr>
          <p:cNvPr id="343" name="Google Shape;343;p47"/>
          <p:cNvSpPr txBox="1"/>
          <p:nvPr>
            <p:ph idx="4294967295" type="title"/>
          </p:nvPr>
        </p:nvSpPr>
        <p:spPr>
          <a:xfrm>
            <a:off x="7245424" y="3489294"/>
            <a:ext cx="1457700" cy="53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Montserrat"/>
                <a:ea typeface="Montserrat"/>
                <a:cs typeface="Montserrat"/>
                <a:sym typeface="Montserrat"/>
              </a:rPr>
              <a:t>Accept Offer</a:t>
            </a:r>
            <a:endParaRPr b="1" sz="1100">
              <a:solidFill>
                <a:schemeClr val="dk2"/>
              </a:solidFill>
              <a:latin typeface="Montserrat"/>
              <a:ea typeface="Montserrat"/>
              <a:cs typeface="Montserrat"/>
              <a:sym typeface="Montserrat"/>
            </a:endParaRPr>
          </a:p>
        </p:txBody>
      </p:sp>
      <p:sp>
        <p:nvSpPr>
          <p:cNvPr id="344" name="Google Shape;344;p47"/>
          <p:cNvSpPr txBox="1"/>
          <p:nvPr>
            <p:ph idx="4294967295" type="title"/>
          </p:nvPr>
        </p:nvSpPr>
        <p:spPr>
          <a:xfrm>
            <a:off x="397450" y="3869699"/>
            <a:ext cx="1457700" cy="142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950">
                <a:solidFill>
                  <a:schemeClr val="dk2"/>
                </a:solidFill>
              </a:rPr>
              <a:t>Finding the right agent means hiring an expert who helps </a:t>
            </a:r>
            <a:endParaRPr sz="950">
              <a:solidFill>
                <a:schemeClr val="dk2"/>
              </a:solidFill>
            </a:endParaRPr>
          </a:p>
          <a:p>
            <a:pPr indent="0" lvl="0" marL="0" rtl="0" algn="ctr">
              <a:spcBef>
                <a:spcPts val="0"/>
              </a:spcBef>
              <a:spcAft>
                <a:spcPts val="0"/>
              </a:spcAft>
              <a:buNone/>
            </a:pPr>
            <a:r>
              <a:rPr lang="en" sz="950">
                <a:solidFill>
                  <a:schemeClr val="dk2"/>
                </a:solidFill>
              </a:rPr>
              <a:t>you navigate the selling process easily.</a:t>
            </a:r>
            <a:endParaRPr sz="950">
              <a:solidFill>
                <a:schemeClr val="dk2"/>
              </a:solidFill>
            </a:endParaRPr>
          </a:p>
          <a:p>
            <a:pPr indent="0" lvl="0" marL="0" rtl="0" algn="ctr">
              <a:spcBef>
                <a:spcPts val="0"/>
              </a:spcBef>
              <a:spcAft>
                <a:spcPts val="0"/>
              </a:spcAft>
              <a:buNone/>
            </a:pPr>
            <a:r>
              <a:t/>
            </a:r>
            <a:endParaRPr sz="950">
              <a:solidFill>
                <a:schemeClr val="dk2"/>
              </a:solidFill>
            </a:endParaRPr>
          </a:p>
          <a:p>
            <a:pPr indent="0" lvl="0" marL="0" rtl="0" algn="ctr">
              <a:spcBef>
                <a:spcPts val="0"/>
              </a:spcBef>
              <a:spcAft>
                <a:spcPts val="0"/>
              </a:spcAft>
              <a:buNone/>
            </a:pPr>
            <a:r>
              <a:t/>
            </a:r>
            <a:endParaRPr sz="950">
              <a:solidFill>
                <a:schemeClr val="dk2"/>
              </a:solidFill>
            </a:endParaRPr>
          </a:p>
        </p:txBody>
      </p:sp>
      <p:sp>
        <p:nvSpPr>
          <p:cNvPr id="345" name="Google Shape;345;p47"/>
          <p:cNvSpPr txBox="1"/>
          <p:nvPr>
            <p:ph idx="4294967295" type="title"/>
          </p:nvPr>
        </p:nvSpPr>
        <p:spPr>
          <a:xfrm>
            <a:off x="1769019" y="3869699"/>
            <a:ext cx="1457700" cy="142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950">
                <a:solidFill>
                  <a:schemeClr val="dk2"/>
                </a:solidFill>
              </a:rPr>
              <a:t>You and your agent will look at the local market and help find the best asking price for your home.</a:t>
            </a:r>
            <a:endParaRPr sz="950">
              <a:solidFill>
                <a:schemeClr val="dk2"/>
              </a:solidFill>
            </a:endParaRPr>
          </a:p>
        </p:txBody>
      </p:sp>
      <p:sp>
        <p:nvSpPr>
          <p:cNvPr id="346" name="Google Shape;346;p47"/>
          <p:cNvSpPr txBox="1"/>
          <p:nvPr>
            <p:ph idx="4294967295" type="title"/>
          </p:nvPr>
        </p:nvSpPr>
        <p:spPr>
          <a:xfrm>
            <a:off x="3101117" y="3869699"/>
            <a:ext cx="1457700" cy="142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950">
                <a:solidFill>
                  <a:schemeClr val="dk2"/>
                </a:solidFill>
              </a:rPr>
              <a:t>It’s time to make your home look its absolute best before hitting the market-landscaping, cleaning &amp; </a:t>
            </a:r>
            <a:r>
              <a:rPr lang="en" sz="950">
                <a:solidFill>
                  <a:schemeClr val="dk2"/>
                </a:solidFill>
              </a:rPr>
              <a:t>decluttering</a:t>
            </a:r>
            <a:r>
              <a:rPr lang="en" sz="950">
                <a:solidFill>
                  <a:schemeClr val="dk2"/>
                </a:solidFill>
              </a:rPr>
              <a:t> help.</a:t>
            </a:r>
            <a:endParaRPr sz="950">
              <a:solidFill>
                <a:schemeClr val="dk2"/>
              </a:solidFill>
            </a:endParaRPr>
          </a:p>
        </p:txBody>
      </p:sp>
      <p:sp>
        <p:nvSpPr>
          <p:cNvPr id="347" name="Google Shape;347;p47"/>
          <p:cNvSpPr txBox="1"/>
          <p:nvPr>
            <p:ph idx="4294967295" type="title"/>
          </p:nvPr>
        </p:nvSpPr>
        <p:spPr>
          <a:xfrm>
            <a:off x="4502288" y="3869699"/>
            <a:ext cx="1457700" cy="142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950">
                <a:solidFill>
                  <a:schemeClr val="dk2"/>
                </a:solidFill>
              </a:rPr>
              <a:t>An excellent realtor will know how and where to market your house to get the most viewings possible.</a:t>
            </a:r>
            <a:endParaRPr sz="950">
              <a:solidFill>
                <a:schemeClr val="dk2"/>
              </a:solidFill>
            </a:endParaRPr>
          </a:p>
        </p:txBody>
      </p:sp>
      <p:sp>
        <p:nvSpPr>
          <p:cNvPr id="348" name="Google Shape;348;p47"/>
          <p:cNvSpPr txBox="1"/>
          <p:nvPr>
            <p:ph idx="4294967295" type="title"/>
          </p:nvPr>
        </p:nvSpPr>
        <p:spPr>
          <a:xfrm>
            <a:off x="5883724" y="3869699"/>
            <a:ext cx="1457700" cy="142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950">
                <a:solidFill>
                  <a:schemeClr val="dk2"/>
                </a:solidFill>
              </a:rPr>
              <a:t>I will figure out a strategy that allows potential buyers to see your home safely and within current laws.</a:t>
            </a:r>
            <a:endParaRPr sz="950">
              <a:solidFill>
                <a:schemeClr val="dk2"/>
              </a:solidFill>
            </a:endParaRPr>
          </a:p>
        </p:txBody>
      </p:sp>
      <p:sp>
        <p:nvSpPr>
          <p:cNvPr id="349" name="Google Shape;349;p47"/>
          <p:cNvSpPr txBox="1"/>
          <p:nvPr>
            <p:ph idx="4294967295" type="title"/>
          </p:nvPr>
        </p:nvSpPr>
        <p:spPr>
          <a:xfrm>
            <a:off x="7245425" y="3869699"/>
            <a:ext cx="1457700" cy="142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950">
                <a:solidFill>
                  <a:schemeClr val="dk2"/>
                </a:solidFill>
              </a:rPr>
              <a:t>Once offers are received, your agent will help you negotiate price as well as requests for repairs and credits. </a:t>
            </a:r>
            <a:endParaRPr sz="95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8"/>
          <p:cNvSpPr txBox="1"/>
          <p:nvPr>
            <p:ph idx="12"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55" name="Google Shape;355;p48"/>
          <p:cNvSpPr txBox="1"/>
          <p:nvPr>
            <p:ph type="title"/>
          </p:nvPr>
        </p:nvSpPr>
        <p:spPr>
          <a:xfrm>
            <a:off x="1295400" y="914400"/>
            <a:ext cx="7543800" cy="3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it Works</a:t>
            </a:r>
            <a:endParaRPr/>
          </a:p>
        </p:txBody>
      </p:sp>
      <p:sp>
        <p:nvSpPr>
          <p:cNvPr id="356" name="Google Shape;356;p48"/>
          <p:cNvSpPr txBox="1"/>
          <p:nvPr>
            <p:ph idx="2" type="title"/>
          </p:nvPr>
        </p:nvSpPr>
        <p:spPr>
          <a:xfrm>
            <a:off x="1295400" y="152400"/>
            <a:ext cx="7460700" cy="9144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a:t>THE HOME SELLING PROCESS</a:t>
            </a:r>
            <a:endParaRPr/>
          </a:p>
        </p:txBody>
      </p:sp>
      <p:sp>
        <p:nvSpPr>
          <p:cNvPr id="357" name="Google Shape;357;p48"/>
          <p:cNvSpPr txBox="1"/>
          <p:nvPr>
            <p:ph idx="3"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pSp>
        <p:nvGrpSpPr>
          <p:cNvPr id="358" name="Google Shape;358;p48"/>
          <p:cNvGrpSpPr/>
          <p:nvPr/>
        </p:nvGrpSpPr>
        <p:grpSpPr>
          <a:xfrm>
            <a:off x="252986" y="1769263"/>
            <a:ext cx="8633427" cy="4264519"/>
            <a:chOff x="252986" y="1083463"/>
            <a:chExt cx="8633427" cy="4264519"/>
          </a:xfrm>
        </p:grpSpPr>
        <p:sp>
          <p:nvSpPr>
            <p:cNvPr id="359" name="Google Shape;359;p48"/>
            <p:cNvSpPr/>
            <p:nvPr/>
          </p:nvSpPr>
          <p:spPr>
            <a:xfrm>
              <a:off x="266038" y="1083463"/>
              <a:ext cx="1103100" cy="364800"/>
            </a:xfrm>
            <a:prstGeom prst="rect">
              <a:avLst/>
            </a:prstGeom>
            <a:solidFill>
              <a:srgbClr val="10AD9B"/>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360" name="Google Shape;360;p48"/>
            <p:cNvSpPr/>
            <p:nvPr/>
          </p:nvSpPr>
          <p:spPr>
            <a:xfrm>
              <a:off x="1436390" y="1083463"/>
              <a:ext cx="1433100" cy="364800"/>
            </a:xfrm>
            <a:prstGeom prst="rect">
              <a:avLst/>
            </a:prstGeom>
            <a:solidFill>
              <a:srgbClr val="9E9E9E"/>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361" name="Google Shape;361;p48"/>
            <p:cNvSpPr/>
            <p:nvPr/>
          </p:nvSpPr>
          <p:spPr>
            <a:xfrm>
              <a:off x="2936817" y="1083463"/>
              <a:ext cx="1433100" cy="364800"/>
            </a:xfrm>
            <a:prstGeom prst="rect">
              <a:avLst/>
            </a:prstGeom>
            <a:solidFill>
              <a:srgbClr val="9E9E9E"/>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362" name="Google Shape;362;p48"/>
            <p:cNvSpPr/>
            <p:nvPr/>
          </p:nvSpPr>
          <p:spPr>
            <a:xfrm>
              <a:off x="4437243" y="1083463"/>
              <a:ext cx="1433100" cy="364800"/>
            </a:xfrm>
            <a:prstGeom prst="rect">
              <a:avLst/>
            </a:prstGeom>
            <a:solidFill>
              <a:srgbClr val="9E9E9E"/>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363" name="Google Shape;363;p48"/>
            <p:cNvSpPr/>
            <p:nvPr/>
          </p:nvSpPr>
          <p:spPr>
            <a:xfrm>
              <a:off x="5937669" y="1083463"/>
              <a:ext cx="1433100" cy="364800"/>
            </a:xfrm>
            <a:prstGeom prst="rect">
              <a:avLst/>
            </a:prstGeom>
            <a:solidFill>
              <a:srgbClr val="9E9E9E"/>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364" name="Google Shape;364;p48"/>
            <p:cNvSpPr/>
            <p:nvPr/>
          </p:nvSpPr>
          <p:spPr>
            <a:xfrm rot="5400000">
              <a:off x="7416413" y="1098604"/>
              <a:ext cx="1480800" cy="1459200"/>
            </a:xfrm>
            <a:prstGeom prst="uturnArrow">
              <a:avLst>
                <a:gd fmla="val 25000" name="adj1"/>
                <a:gd fmla="val 25000" name="adj2"/>
                <a:gd fmla="val 25000" name="adj3"/>
                <a:gd fmla="val 19601" name="adj4"/>
                <a:gd fmla="val 75000" name="adj5"/>
              </a:avLst>
            </a:prstGeom>
            <a:solidFill>
              <a:srgbClr val="9E9E9E"/>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102644"/>
                </a:solidFill>
                <a:latin typeface="Montserrat Medium"/>
                <a:ea typeface="Montserrat Medium"/>
                <a:cs typeface="Montserrat Medium"/>
                <a:sym typeface="Montserrat Medium"/>
              </a:endParaRPr>
            </a:p>
          </p:txBody>
        </p:sp>
        <p:sp>
          <p:nvSpPr>
            <p:cNvPr id="365" name="Google Shape;365;p48"/>
            <p:cNvSpPr/>
            <p:nvPr/>
          </p:nvSpPr>
          <p:spPr>
            <a:xfrm>
              <a:off x="1792498" y="2021503"/>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66" name="Google Shape;366;p48"/>
            <p:cNvSpPr/>
            <p:nvPr/>
          </p:nvSpPr>
          <p:spPr>
            <a:xfrm>
              <a:off x="3292924" y="2021503"/>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67" name="Google Shape;367;p48"/>
            <p:cNvSpPr/>
            <p:nvPr/>
          </p:nvSpPr>
          <p:spPr>
            <a:xfrm>
              <a:off x="4793351" y="2021503"/>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68" name="Google Shape;368;p48"/>
            <p:cNvSpPr/>
            <p:nvPr/>
          </p:nvSpPr>
          <p:spPr>
            <a:xfrm>
              <a:off x="6293776" y="2021503"/>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69" name="Google Shape;369;p48"/>
            <p:cNvSpPr/>
            <p:nvPr/>
          </p:nvSpPr>
          <p:spPr>
            <a:xfrm flipH="1" rot="-5400000">
              <a:off x="250870" y="2027961"/>
              <a:ext cx="1480800" cy="1459200"/>
            </a:xfrm>
            <a:prstGeom prst="uturnArrow">
              <a:avLst>
                <a:gd fmla="val 25000" name="adj1"/>
                <a:gd fmla="val 25000" name="adj2"/>
                <a:gd fmla="val 25000" name="adj3"/>
                <a:gd fmla="val 19601" name="adj4"/>
                <a:gd fmla="val 75000" name="adj5"/>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102644"/>
                </a:solidFill>
                <a:latin typeface="Montserrat Medium"/>
                <a:ea typeface="Montserrat Medium"/>
                <a:cs typeface="Montserrat Medium"/>
                <a:sym typeface="Montserrat Medium"/>
              </a:endParaRPr>
            </a:p>
          </p:txBody>
        </p:sp>
        <p:sp>
          <p:nvSpPr>
            <p:cNvPr id="370" name="Google Shape;370;p48"/>
            <p:cNvSpPr txBox="1"/>
            <p:nvPr/>
          </p:nvSpPr>
          <p:spPr>
            <a:xfrm>
              <a:off x="1429901" y="1100659"/>
              <a:ext cx="1433100" cy="2163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Evaluate your needs</a:t>
              </a:r>
              <a:endParaRPr sz="1000"/>
            </a:p>
          </p:txBody>
        </p:sp>
        <p:sp>
          <p:nvSpPr>
            <p:cNvPr id="371" name="Google Shape;371;p48"/>
            <p:cNvSpPr txBox="1"/>
            <p:nvPr/>
          </p:nvSpPr>
          <p:spPr>
            <a:xfrm>
              <a:off x="2941185" y="1159864"/>
              <a:ext cx="1433100" cy="2163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Set the right price</a:t>
              </a:r>
              <a:endParaRPr sz="1000"/>
            </a:p>
          </p:txBody>
        </p:sp>
        <p:sp>
          <p:nvSpPr>
            <p:cNvPr id="372" name="Google Shape;372;p48"/>
            <p:cNvSpPr txBox="1"/>
            <p:nvPr/>
          </p:nvSpPr>
          <p:spPr>
            <a:xfrm>
              <a:off x="4440731" y="1083664"/>
              <a:ext cx="1433100" cy="3678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Determine time frame</a:t>
              </a:r>
              <a:endParaRPr sz="1000"/>
            </a:p>
          </p:txBody>
        </p:sp>
        <p:sp>
          <p:nvSpPr>
            <p:cNvPr id="373" name="Google Shape;373;p48"/>
            <p:cNvSpPr txBox="1"/>
            <p:nvPr/>
          </p:nvSpPr>
          <p:spPr>
            <a:xfrm>
              <a:off x="5946380" y="1159864"/>
              <a:ext cx="1433100" cy="2163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Sign disclosures</a:t>
              </a:r>
              <a:endParaRPr sz="1000"/>
            </a:p>
          </p:txBody>
        </p:sp>
        <p:sp>
          <p:nvSpPr>
            <p:cNvPr id="374" name="Google Shape;374;p48"/>
            <p:cNvSpPr txBox="1"/>
            <p:nvPr/>
          </p:nvSpPr>
          <p:spPr>
            <a:xfrm>
              <a:off x="1733892" y="2046277"/>
              <a:ext cx="15372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Get showing feedback and make adjustments </a:t>
              </a:r>
              <a:endParaRPr sz="1000"/>
            </a:p>
          </p:txBody>
        </p:sp>
        <p:sp>
          <p:nvSpPr>
            <p:cNvPr id="375" name="Google Shape;375;p48"/>
            <p:cNvSpPr txBox="1"/>
            <p:nvPr/>
          </p:nvSpPr>
          <p:spPr>
            <a:xfrm>
              <a:off x="3245178" y="2046277"/>
              <a:ext cx="15372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Show to potential</a:t>
              </a:r>
              <a:endParaRPr sz="1000"/>
            </a:p>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buyers</a:t>
              </a:r>
              <a:endParaRPr sz="1000"/>
            </a:p>
          </p:txBody>
        </p:sp>
        <p:sp>
          <p:nvSpPr>
            <p:cNvPr id="376" name="Google Shape;376;p48"/>
            <p:cNvSpPr txBox="1"/>
            <p:nvPr/>
          </p:nvSpPr>
          <p:spPr>
            <a:xfrm>
              <a:off x="4791200" y="2037590"/>
              <a:ext cx="14070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Prepare your</a:t>
              </a:r>
              <a:endParaRPr sz="1000"/>
            </a:p>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Property for sale</a:t>
              </a:r>
              <a:endParaRPr sz="1000"/>
            </a:p>
          </p:txBody>
        </p:sp>
        <p:sp>
          <p:nvSpPr>
            <p:cNvPr id="377" name="Google Shape;377;p48"/>
            <p:cNvSpPr txBox="1"/>
            <p:nvPr/>
          </p:nvSpPr>
          <p:spPr>
            <a:xfrm>
              <a:off x="6215635" y="2046276"/>
              <a:ext cx="15807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Implement a customized marketing plan </a:t>
              </a:r>
              <a:endParaRPr sz="1000"/>
            </a:p>
          </p:txBody>
        </p:sp>
        <p:sp>
          <p:nvSpPr>
            <p:cNvPr id="378" name="Google Shape;378;p48"/>
            <p:cNvSpPr txBox="1"/>
            <p:nvPr/>
          </p:nvSpPr>
          <p:spPr>
            <a:xfrm>
              <a:off x="283411" y="1159864"/>
              <a:ext cx="1077000" cy="2163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Start</a:t>
              </a:r>
              <a:endParaRPr sz="1000"/>
            </a:p>
          </p:txBody>
        </p:sp>
        <p:sp>
          <p:nvSpPr>
            <p:cNvPr id="379" name="Google Shape;379;p48"/>
            <p:cNvSpPr/>
            <p:nvPr/>
          </p:nvSpPr>
          <p:spPr>
            <a:xfrm>
              <a:off x="1419022" y="2933485"/>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80" name="Google Shape;380;p48"/>
            <p:cNvSpPr/>
            <p:nvPr/>
          </p:nvSpPr>
          <p:spPr>
            <a:xfrm>
              <a:off x="2919448" y="2933485"/>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81" name="Google Shape;381;p48"/>
            <p:cNvSpPr/>
            <p:nvPr/>
          </p:nvSpPr>
          <p:spPr>
            <a:xfrm>
              <a:off x="4419874" y="2933485"/>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82" name="Google Shape;382;p48"/>
            <p:cNvSpPr/>
            <p:nvPr/>
          </p:nvSpPr>
          <p:spPr>
            <a:xfrm>
              <a:off x="5920300" y="2933485"/>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83" name="Google Shape;383;p48"/>
            <p:cNvSpPr txBox="1"/>
            <p:nvPr/>
          </p:nvSpPr>
          <p:spPr>
            <a:xfrm>
              <a:off x="1412532" y="2992026"/>
              <a:ext cx="1433100" cy="2163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Receive offers</a:t>
              </a:r>
              <a:endParaRPr sz="1000"/>
            </a:p>
          </p:txBody>
        </p:sp>
        <p:sp>
          <p:nvSpPr>
            <p:cNvPr id="384" name="Google Shape;384;p48"/>
            <p:cNvSpPr txBox="1"/>
            <p:nvPr/>
          </p:nvSpPr>
          <p:spPr>
            <a:xfrm>
              <a:off x="2923816" y="3000711"/>
              <a:ext cx="1433100" cy="2163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Negotiate offers</a:t>
              </a:r>
              <a:endParaRPr sz="1000"/>
            </a:p>
          </p:txBody>
        </p:sp>
        <p:sp>
          <p:nvSpPr>
            <p:cNvPr id="385" name="Google Shape;385;p48"/>
            <p:cNvSpPr txBox="1"/>
            <p:nvPr/>
          </p:nvSpPr>
          <p:spPr>
            <a:xfrm>
              <a:off x="4409042" y="2992025"/>
              <a:ext cx="1433100" cy="2163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Accept offer</a:t>
              </a:r>
              <a:endParaRPr sz="1000"/>
            </a:p>
          </p:txBody>
        </p:sp>
        <p:sp>
          <p:nvSpPr>
            <p:cNvPr id="386" name="Google Shape;386;p48"/>
            <p:cNvSpPr txBox="1"/>
            <p:nvPr/>
          </p:nvSpPr>
          <p:spPr>
            <a:xfrm>
              <a:off x="5920325" y="3000711"/>
              <a:ext cx="1433100" cy="2163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Montserrat Medium"/>
                  <a:ea typeface="Montserrat Medium"/>
                  <a:cs typeface="Montserrat Medium"/>
                  <a:sym typeface="Montserrat Medium"/>
                </a:rPr>
                <a:t>Sign contract</a:t>
              </a:r>
              <a:endParaRPr sz="1000"/>
            </a:p>
          </p:txBody>
        </p:sp>
        <p:sp>
          <p:nvSpPr>
            <p:cNvPr id="387" name="Google Shape;387;p48"/>
            <p:cNvSpPr/>
            <p:nvPr/>
          </p:nvSpPr>
          <p:spPr>
            <a:xfrm rot="5400000">
              <a:off x="7407728" y="2939938"/>
              <a:ext cx="1480800" cy="1459200"/>
            </a:xfrm>
            <a:prstGeom prst="uturnArrow">
              <a:avLst>
                <a:gd fmla="val 25000" name="adj1"/>
                <a:gd fmla="val 25000" name="adj2"/>
                <a:gd fmla="val 25000" name="adj3"/>
                <a:gd fmla="val 19601" name="adj4"/>
                <a:gd fmla="val 75000" name="adj5"/>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102644"/>
                </a:solidFill>
                <a:latin typeface="Montserrat Medium"/>
                <a:ea typeface="Montserrat Medium"/>
                <a:cs typeface="Montserrat Medium"/>
                <a:sym typeface="Montserrat Medium"/>
              </a:endParaRPr>
            </a:p>
          </p:txBody>
        </p:sp>
        <p:sp>
          <p:nvSpPr>
            <p:cNvPr id="388" name="Google Shape;388;p48"/>
            <p:cNvSpPr/>
            <p:nvPr/>
          </p:nvSpPr>
          <p:spPr>
            <a:xfrm>
              <a:off x="1783818" y="3862839"/>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89" name="Google Shape;389;p48"/>
            <p:cNvSpPr/>
            <p:nvPr/>
          </p:nvSpPr>
          <p:spPr>
            <a:xfrm>
              <a:off x="3284243" y="3862839"/>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90" name="Google Shape;390;p48"/>
            <p:cNvSpPr/>
            <p:nvPr/>
          </p:nvSpPr>
          <p:spPr>
            <a:xfrm>
              <a:off x="4784670" y="3862839"/>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91" name="Google Shape;391;p48"/>
            <p:cNvSpPr/>
            <p:nvPr/>
          </p:nvSpPr>
          <p:spPr>
            <a:xfrm>
              <a:off x="6285095" y="3862839"/>
              <a:ext cx="1433100" cy="364800"/>
            </a:xfrm>
            <a:prstGeom prst="rect">
              <a:avLst/>
            </a:prstGeom>
            <a:solidFill>
              <a:srgbClr val="4D8CDA"/>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92" name="Google Shape;392;p48"/>
            <p:cNvSpPr txBox="1"/>
            <p:nvPr/>
          </p:nvSpPr>
          <p:spPr>
            <a:xfrm>
              <a:off x="1838124" y="3880062"/>
              <a:ext cx="13377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Assist with</a:t>
              </a:r>
              <a:endParaRPr sz="1000"/>
            </a:p>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title process</a:t>
              </a:r>
              <a:endParaRPr sz="1000"/>
            </a:p>
          </p:txBody>
        </p:sp>
        <p:sp>
          <p:nvSpPr>
            <p:cNvPr id="393" name="Google Shape;393;p48"/>
            <p:cNvSpPr/>
            <p:nvPr/>
          </p:nvSpPr>
          <p:spPr>
            <a:xfrm flipH="1" rot="-5400000">
              <a:off x="242186" y="3877982"/>
              <a:ext cx="1480800" cy="1459200"/>
            </a:xfrm>
            <a:prstGeom prst="uturnArrow">
              <a:avLst>
                <a:gd fmla="val 25000" name="adj1"/>
                <a:gd fmla="val 25000" name="adj2"/>
                <a:gd fmla="val 25000" name="adj3"/>
                <a:gd fmla="val 19601" name="adj4"/>
                <a:gd fmla="val 75000" name="adj5"/>
              </a:avLst>
            </a:prstGeom>
            <a:solidFill>
              <a:srgbClr val="21559B"/>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102644"/>
                </a:solidFill>
                <a:latin typeface="Montserrat Medium"/>
                <a:ea typeface="Montserrat Medium"/>
                <a:cs typeface="Montserrat Medium"/>
                <a:sym typeface="Montserrat Medium"/>
              </a:endParaRPr>
            </a:p>
          </p:txBody>
        </p:sp>
        <p:sp>
          <p:nvSpPr>
            <p:cNvPr id="394" name="Google Shape;394;p48"/>
            <p:cNvSpPr txBox="1"/>
            <p:nvPr/>
          </p:nvSpPr>
          <p:spPr>
            <a:xfrm>
              <a:off x="3349408" y="3880062"/>
              <a:ext cx="13377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Assist with</a:t>
              </a:r>
              <a:endParaRPr sz="1000"/>
            </a:p>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inspection process</a:t>
              </a:r>
              <a:endParaRPr sz="1000"/>
            </a:p>
          </p:txBody>
        </p:sp>
        <p:sp>
          <p:nvSpPr>
            <p:cNvPr id="395" name="Google Shape;395;p48"/>
            <p:cNvSpPr txBox="1"/>
            <p:nvPr/>
          </p:nvSpPr>
          <p:spPr>
            <a:xfrm>
              <a:off x="4834635" y="3871376"/>
              <a:ext cx="13377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Assist with</a:t>
              </a:r>
              <a:endParaRPr sz="1000"/>
            </a:p>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mortgage process</a:t>
              </a:r>
              <a:endParaRPr sz="1000"/>
            </a:p>
          </p:txBody>
        </p:sp>
        <p:sp>
          <p:nvSpPr>
            <p:cNvPr id="396" name="Google Shape;396;p48"/>
            <p:cNvSpPr txBox="1"/>
            <p:nvPr/>
          </p:nvSpPr>
          <p:spPr>
            <a:xfrm>
              <a:off x="6337234" y="3871376"/>
              <a:ext cx="13377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Begin</a:t>
              </a:r>
              <a:endParaRPr sz="1000"/>
            </a:p>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closing process</a:t>
              </a:r>
              <a:endParaRPr sz="1000"/>
            </a:p>
          </p:txBody>
        </p:sp>
        <p:sp>
          <p:nvSpPr>
            <p:cNvPr id="397" name="Google Shape;397;p48"/>
            <p:cNvSpPr/>
            <p:nvPr/>
          </p:nvSpPr>
          <p:spPr>
            <a:xfrm>
              <a:off x="1427707" y="4792193"/>
              <a:ext cx="1433100" cy="364800"/>
            </a:xfrm>
            <a:prstGeom prst="rect">
              <a:avLst/>
            </a:prstGeom>
            <a:solidFill>
              <a:srgbClr val="21559B"/>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98" name="Google Shape;398;p48"/>
            <p:cNvSpPr/>
            <p:nvPr/>
          </p:nvSpPr>
          <p:spPr>
            <a:xfrm>
              <a:off x="2928134" y="4792193"/>
              <a:ext cx="1433100" cy="364800"/>
            </a:xfrm>
            <a:prstGeom prst="rect">
              <a:avLst/>
            </a:prstGeom>
            <a:solidFill>
              <a:srgbClr val="21559B"/>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399" name="Google Shape;399;p48"/>
            <p:cNvSpPr/>
            <p:nvPr/>
          </p:nvSpPr>
          <p:spPr>
            <a:xfrm>
              <a:off x="4428560" y="4792193"/>
              <a:ext cx="1433100" cy="364800"/>
            </a:xfrm>
            <a:prstGeom prst="rect">
              <a:avLst/>
            </a:prstGeom>
            <a:solidFill>
              <a:srgbClr val="21559B"/>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1" i="0" sz="800" u="none" cap="none" strike="noStrike">
                <a:solidFill>
                  <a:srgbClr val="FFFFFF"/>
                </a:solidFill>
                <a:latin typeface="Montserrat Medium"/>
                <a:ea typeface="Montserrat Medium"/>
                <a:cs typeface="Montserrat Medium"/>
                <a:sym typeface="Montserrat Medium"/>
              </a:endParaRPr>
            </a:p>
          </p:txBody>
        </p:sp>
        <p:sp>
          <p:nvSpPr>
            <p:cNvPr id="400" name="Google Shape;400;p48"/>
            <p:cNvSpPr/>
            <p:nvPr/>
          </p:nvSpPr>
          <p:spPr>
            <a:xfrm>
              <a:off x="5928985" y="4792193"/>
              <a:ext cx="2935800" cy="364800"/>
            </a:xfrm>
            <a:prstGeom prst="rect">
              <a:avLst/>
            </a:prstGeom>
            <a:solidFill>
              <a:srgbClr val="FF0000"/>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401" name="Google Shape;401;p48"/>
            <p:cNvSpPr txBox="1"/>
            <p:nvPr/>
          </p:nvSpPr>
          <p:spPr>
            <a:xfrm>
              <a:off x="1482014" y="4819158"/>
              <a:ext cx="13377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Final</a:t>
              </a:r>
              <a:endParaRPr sz="1000"/>
            </a:p>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walk-through</a:t>
              </a:r>
              <a:endParaRPr sz="1000"/>
            </a:p>
          </p:txBody>
        </p:sp>
        <p:sp>
          <p:nvSpPr>
            <p:cNvPr id="402" name="Google Shape;402;p48"/>
            <p:cNvSpPr txBox="1"/>
            <p:nvPr/>
          </p:nvSpPr>
          <p:spPr>
            <a:xfrm>
              <a:off x="2791095" y="4819158"/>
              <a:ext cx="17016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Assemble all documents </a:t>
              </a:r>
              <a:br>
                <a:rPr b="1" i="0" lang="en" sz="800" u="none" cap="none" strike="noStrike">
                  <a:solidFill>
                    <a:srgbClr val="FFFFFF"/>
                  </a:solidFill>
                  <a:latin typeface="Montserrat Medium"/>
                  <a:ea typeface="Montserrat Medium"/>
                  <a:cs typeface="Montserrat Medium"/>
                  <a:sym typeface="Montserrat Medium"/>
                </a:rPr>
              </a:br>
              <a:r>
                <a:rPr b="1" i="0" lang="en" sz="800" u="none" cap="none" strike="noStrike">
                  <a:solidFill>
                    <a:srgbClr val="FFFFFF"/>
                  </a:solidFill>
                  <a:latin typeface="Montserrat Medium"/>
                  <a:ea typeface="Montserrat Medium"/>
                  <a:cs typeface="Montserrat Medium"/>
                  <a:sym typeface="Montserrat Medium"/>
                </a:rPr>
                <a:t>and attend closing</a:t>
              </a:r>
              <a:endParaRPr sz="1000"/>
            </a:p>
          </p:txBody>
        </p:sp>
        <p:sp>
          <p:nvSpPr>
            <p:cNvPr id="403" name="Google Shape;403;p48"/>
            <p:cNvSpPr txBox="1"/>
            <p:nvPr/>
          </p:nvSpPr>
          <p:spPr>
            <a:xfrm>
              <a:off x="4478525" y="4810473"/>
              <a:ext cx="1337700" cy="3246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Proceeds check</a:t>
              </a:r>
              <a:endParaRPr sz="1000"/>
            </a:p>
            <a:p>
              <a:pPr indent="0" lvl="0" marL="0" marR="0" rtl="0" algn="ctr">
                <a:lnSpc>
                  <a:spcPct val="100000"/>
                </a:lnSpc>
                <a:spcBef>
                  <a:spcPts val="0"/>
                </a:spcBef>
                <a:spcAft>
                  <a:spcPts val="0"/>
                </a:spcAft>
                <a:buNone/>
              </a:pPr>
              <a:r>
                <a:rPr b="1" i="0" lang="en" sz="800" u="none" cap="none" strike="noStrike">
                  <a:solidFill>
                    <a:srgbClr val="FFFFFF"/>
                  </a:solidFill>
                  <a:latin typeface="Montserrat Medium"/>
                  <a:ea typeface="Montserrat Medium"/>
                  <a:cs typeface="Montserrat Medium"/>
                  <a:sym typeface="Montserrat Medium"/>
                </a:rPr>
                <a:t>delivered to you</a:t>
              </a:r>
              <a:endParaRPr sz="1000"/>
            </a:p>
          </p:txBody>
        </p:sp>
        <p:sp>
          <p:nvSpPr>
            <p:cNvPr id="404" name="Google Shape;404;p48"/>
            <p:cNvSpPr txBox="1"/>
            <p:nvPr/>
          </p:nvSpPr>
          <p:spPr>
            <a:xfrm>
              <a:off x="5972439" y="4853314"/>
              <a:ext cx="2848800" cy="237900"/>
            </a:xfrm>
            <a:prstGeom prst="rect">
              <a:avLst/>
            </a:prstGeom>
            <a:noFill/>
            <a:ln>
              <a:noFill/>
            </a:ln>
          </p:spPr>
          <p:txBody>
            <a:bodyPr anchorCtr="0" anchor="t" bIns="32125" lIns="64275" spcFirstLastPara="1" rIns="64275" wrap="square" tIns="32125">
              <a:noAutofit/>
            </a:bodyPr>
            <a:lstStyle/>
            <a:p>
              <a:pPr indent="0" lvl="0" marL="0" marR="0" rtl="0" algn="ctr">
                <a:lnSpc>
                  <a:spcPct val="100000"/>
                </a:lnSpc>
                <a:spcBef>
                  <a:spcPts val="0"/>
                </a:spcBef>
                <a:spcAft>
                  <a:spcPts val="0"/>
                </a:spcAft>
                <a:buNone/>
              </a:pPr>
              <a:r>
                <a:rPr b="1" i="0" lang="en" sz="1100" u="none" cap="none" strike="noStrike">
                  <a:solidFill>
                    <a:srgbClr val="FFFFFF"/>
                  </a:solidFill>
                  <a:latin typeface="Montserrat Medium"/>
                  <a:ea typeface="Montserrat Medium"/>
                  <a:cs typeface="Montserrat Medium"/>
                  <a:sym typeface="Montserrat Medium"/>
                </a:rPr>
                <a:t>Property sold</a:t>
              </a:r>
              <a:endParaRPr sz="10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9"/>
          <p:cNvSpPr txBox="1"/>
          <p:nvPr>
            <p:ph idx="12"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10" name="Google Shape;410;p49"/>
          <p:cNvSpPr txBox="1"/>
          <p:nvPr>
            <p:ph type="title"/>
          </p:nvPr>
        </p:nvSpPr>
        <p:spPr>
          <a:xfrm>
            <a:off x="1295400" y="808597"/>
            <a:ext cx="7460700" cy="59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Strategically pricing your home is vital to getting it sold for the most money in the least amount of time.</a:t>
            </a:r>
            <a:endParaRPr sz="1600"/>
          </a:p>
        </p:txBody>
      </p:sp>
      <p:sp>
        <p:nvSpPr>
          <p:cNvPr id="411" name="Google Shape;411;p49"/>
          <p:cNvSpPr txBox="1"/>
          <p:nvPr>
            <p:ph idx="2" type="title"/>
          </p:nvPr>
        </p:nvSpPr>
        <p:spPr>
          <a:xfrm>
            <a:off x="1295400" y="152400"/>
            <a:ext cx="7460700" cy="9144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3200"/>
              <a:t>ASKING PRICE VS. SELLING PRICE</a:t>
            </a:r>
            <a:endParaRPr sz="3200"/>
          </a:p>
        </p:txBody>
      </p:sp>
      <p:sp>
        <p:nvSpPr>
          <p:cNvPr id="412" name="Google Shape;412;p49"/>
          <p:cNvSpPr txBox="1"/>
          <p:nvPr>
            <p:ph idx="3"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descr="iStock-578789792 [Converted].png" id="413" name="Google Shape;413;p49"/>
          <p:cNvPicPr preferRelativeResize="0"/>
          <p:nvPr/>
        </p:nvPicPr>
        <p:blipFill rotWithShape="1">
          <a:blip r:embed="rId3">
            <a:alphaModFix/>
          </a:blip>
          <a:srcRect b="0" l="0" r="0" t="0"/>
          <a:stretch/>
        </p:blipFill>
        <p:spPr>
          <a:xfrm>
            <a:off x="1210797" y="1884298"/>
            <a:ext cx="6731401" cy="2693361"/>
          </a:xfrm>
          <a:prstGeom prst="rect">
            <a:avLst/>
          </a:prstGeom>
          <a:noFill/>
          <a:ln>
            <a:noFill/>
          </a:ln>
        </p:spPr>
      </p:pic>
      <p:sp>
        <p:nvSpPr>
          <p:cNvPr id="414" name="Google Shape;414;p49"/>
          <p:cNvSpPr txBox="1"/>
          <p:nvPr/>
        </p:nvSpPr>
        <p:spPr>
          <a:xfrm>
            <a:off x="3646250" y="2871128"/>
            <a:ext cx="1620600" cy="733200"/>
          </a:xfrm>
          <a:prstGeom prst="rect">
            <a:avLst/>
          </a:prstGeom>
          <a:noFill/>
          <a:ln>
            <a:noFill/>
          </a:ln>
        </p:spPr>
        <p:txBody>
          <a:bodyPr anchorCtr="0" anchor="t" bIns="32125" lIns="64275" spcFirstLastPara="1" rIns="64275" wrap="square" tIns="32125">
            <a:noAutofit/>
          </a:bodyPr>
          <a:lstStyle/>
          <a:p>
            <a:pPr indent="0" lvl="0" marL="0" marR="0" rtl="0" algn="ctr">
              <a:lnSpc>
                <a:spcPct val="60000"/>
              </a:lnSpc>
              <a:spcBef>
                <a:spcPts val="0"/>
              </a:spcBef>
              <a:spcAft>
                <a:spcPts val="0"/>
              </a:spcAft>
              <a:buClr>
                <a:srgbClr val="16E7CF"/>
              </a:buClr>
              <a:buSzPts val="1100"/>
              <a:buFont typeface="Arial"/>
              <a:buNone/>
            </a:pPr>
            <a:r>
              <a:rPr lang="en" sz="1800">
                <a:solidFill>
                  <a:srgbClr val="464746"/>
                </a:solidFill>
                <a:latin typeface="Montserrat Light"/>
                <a:ea typeface="Montserrat Light"/>
                <a:cs typeface="Montserrat Light"/>
                <a:sym typeface="Montserrat Light"/>
              </a:rPr>
              <a:t>Market</a:t>
            </a:r>
            <a:endParaRPr sz="1800">
              <a:latin typeface="Montserrat Light"/>
              <a:ea typeface="Montserrat Light"/>
              <a:cs typeface="Montserrat Light"/>
              <a:sym typeface="Montserrat Light"/>
            </a:endParaRPr>
          </a:p>
          <a:p>
            <a:pPr indent="0" lvl="0" marL="0" marR="0" rtl="0" algn="ctr">
              <a:lnSpc>
                <a:spcPct val="60000"/>
              </a:lnSpc>
              <a:spcBef>
                <a:spcPts val="600"/>
              </a:spcBef>
              <a:spcAft>
                <a:spcPts val="0"/>
              </a:spcAft>
              <a:buClr>
                <a:srgbClr val="16E7CF"/>
              </a:buClr>
              <a:buSzPts val="1100"/>
              <a:buFont typeface="Arial"/>
              <a:buNone/>
            </a:pPr>
            <a:r>
              <a:rPr i="0" lang="en" sz="1800" u="none" cap="none" strike="noStrike">
                <a:solidFill>
                  <a:srgbClr val="464746"/>
                </a:solidFill>
                <a:latin typeface="Montserrat Light"/>
                <a:ea typeface="Montserrat Light"/>
                <a:cs typeface="Montserrat Light"/>
                <a:sym typeface="Montserrat Light"/>
              </a:rPr>
              <a:t>price range</a:t>
            </a:r>
            <a:endParaRPr sz="1800">
              <a:latin typeface="Montserrat Light"/>
              <a:ea typeface="Montserrat Light"/>
              <a:cs typeface="Montserrat Light"/>
              <a:sym typeface="Montserrat Light"/>
            </a:endParaRPr>
          </a:p>
        </p:txBody>
      </p:sp>
      <p:sp>
        <p:nvSpPr>
          <p:cNvPr id="415" name="Google Shape;415;p49"/>
          <p:cNvSpPr txBox="1"/>
          <p:nvPr/>
        </p:nvSpPr>
        <p:spPr>
          <a:xfrm>
            <a:off x="1613850" y="2888277"/>
            <a:ext cx="1655100" cy="733200"/>
          </a:xfrm>
          <a:prstGeom prst="rect">
            <a:avLst/>
          </a:prstGeom>
          <a:noFill/>
          <a:ln>
            <a:noFill/>
          </a:ln>
        </p:spPr>
        <p:txBody>
          <a:bodyPr anchorCtr="0" anchor="t" bIns="32125" lIns="64275" spcFirstLastPara="1" rIns="64275" wrap="square" tIns="32125">
            <a:noAutofit/>
          </a:bodyPr>
          <a:lstStyle/>
          <a:p>
            <a:pPr indent="0" lvl="0" marL="0" marR="0" rtl="0" algn="ctr">
              <a:lnSpc>
                <a:spcPct val="60000"/>
              </a:lnSpc>
              <a:spcBef>
                <a:spcPts val="0"/>
              </a:spcBef>
              <a:spcAft>
                <a:spcPts val="0"/>
              </a:spcAft>
              <a:buClr>
                <a:srgbClr val="16E7CF"/>
              </a:buClr>
              <a:buSzPts val="1100"/>
              <a:buFont typeface="Arial"/>
              <a:buNone/>
            </a:pPr>
            <a:r>
              <a:rPr i="0" lang="en" sz="1800" u="none" cap="none" strike="noStrike">
                <a:solidFill>
                  <a:srgbClr val="464746"/>
                </a:solidFill>
                <a:latin typeface="Montserrat Light"/>
                <a:ea typeface="Montserrat Light"/>
                <a:cs typeface="Montserrat Light"/>
                <a:sym typeface="Montserrat Light"/>
              </a:rPr>
              <a:t>Buyers</a:t>
            </a:r>
            <a:endParaRPr sz="1800">
              <a:latin typeface="Montserrat Light"/>
              <a:ea typeface="Montserrat Light"/>
              <a:cs typeface="Montserrat Light"/>
              <a:sym typeface="Montserrat Light"/>
            </a:endParaRPr>
          </a:p>
          <a:p>
            <a:pPr indent="0" lvl="0" marL="0" marR="0" rtl="0" algn="ctr">
              <a:lnSpc>
                <a:spcPct val="60000"/>
              </a:lnSpc>
              <a:spcBef>
                <a:spcPts val="600"/>
              </a:spcBef>
              <a:spcAft>
                <a:spcPts val="0"/>
              </a:spcAft>
              <a:buClr>
                <a:srgbClr val="16E7CF"/>
              </a:buClr>
              <a:buSzPts val="1100"/>
              <a:buFont typeface="Arial"/>
              <a:buNone/>
            </a:pPr>
            <a:r>
              <a:rPr i="0" lang="en" sz="1800" u="none" cap="none" strike="noStrike">
                <a:solidFill>
                  <a:srgbClr val="464746"/>
                </a:solidFill>
                <a:latin typeface="Montserrat Light"/>
                <a:ea typeface="Montserrat Light"/>
                <a:cs typeface="Montserrat Light"/>
                <a:sym typeface="Montserrat Light"/>
              </a:rPr>
              <a:t>desired range</a:t>
            </a:r>
            <a:endParaRPr sz="1800">
              <a:latin typeface="Montserrat Light"/>
              <a:ea typeface="Montserrat Light"/>
              <a:cs typeface="Montserrat Light"/>
              <a:sym typeface="Montserrat Light"/>
            </a:endParaRPr>
          </a:p>
        </p:txBody>
      </p:sp>
      <p:grpSp>
        <p:nvGrpSpPr>
          <p:cNvPr id="416" name="Google Shape;416;p49"/>
          <p:cNvGrpSpPr/>
          <p:nvPr/>
        </p:nvGrpSpPr>
        <p:grpSpPr>
          <a:xfrm>
            <a:off x="2046243" y="4610810"/>
            <a:ext cx="5085494" cy="1464459"/>
            <a:chOff x="2540893" y="5027402"/>
            <a:chExt cx="4055418" cy="1112726"/>
          </a:xfrm>
        </p:grpSpPr>
        <p:grpSp>
          <p:nvGrpSpPr>
            <p:cNvPr id="417" name="Google Shape;417;p49"/>
            <p:cNvGrpSpPr/>
            <p:nvPr/>
          </p:nvGrpSpPr>
          <p:grpSpPr>
            <a:xfrm>
              <a:off x="2540893" y="5027402"/>
              <a:ext cx="4055400" cy="1018420"/>
              <a:chOff x="2540893" y="5027402"/>
              <a:chExt cx="4055400" cy="1018420"/>
            </a:xfrm>
          </p:grpSpPr>
          <p:sp>
            <p:nvSpPr>
              <p:cNvPr id="418" name="Google Shape;418;p49"/>
              <p:cNvSpPr/>
              <p:nvPr/>
            </p:nvSpPr>
            <p:spPr>
              <a:xfrm>
                <a:off x="2540893" y="5204022"/>
                <a:ext cx="4055400" cy="841800"/>
              </a:xfrm>
              <a:prstGeom prst="roundRect">
                <a:avLst>
                  <a:gd fmla="val 50000" name="adj"/>
                </a:avLst>
              </a:prstGeom>
              <a:solidFill>
                <a:srgbClr val="21559B"/>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419" name="Google Shape;419;p49"/>
              <p:cNvSpPr/>
              <p:nvPr/>
            </p:nvSpPr>
            <p:spPr>
              <a:xfrm rot="2700000">
                <a:off x="4411714" y="5093879"/>
                <a:ext cx="314380" cy="305046"/>
              </a:xfrm>
              <a:prstGeom prst="rect">
                <a:avLst/>
              </a:prstGeom>
              <a:solidFill>
                <a:srgbClr val="21559B"/>
              </a:solidFill>
              <a:ln>
                <a:noFill/>
              </a:ln>
            </p:spPr>
            <p:txBody>
              <a:bodyPr anchorCtr="0" anchor="ctr" bIns="32125" lIns="64275" spcFirstLastPara="1" rIns="64275" wrap="square" tIns="3212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grpSp>
        <p:sp>
          <p:nvSpPr>
            <p:cNvPr id="420" name="Google Shape;420;p49"/>
            <p:cNvSpPr txBox="1"/>
            <p:nvPr/>
          </p:nvSpPr>
          <p:spPr>
            <a:xfrm>
              <a:off x="2718211" y="5298328"/>
              <a:ext cx="3878100" cy="841800"/>
            </a:xfrm>
            <a:prstGeom prst="rect">
              <a:avLst/>
            </a:prstGeom>
            <a:noFill/>
            <a:ln>
              <a:noFill/>
            </a:ln>
          </p:spPr>
          <p:txBody>
            <a:bodyPr anchorCtr="0" anchor="t" bIns="32125" lIns="64275" spcFirstLastPara="1" rIns="64275" wrap="square" tIns="32125">
              <a:noAutofit/>
            </a:bodyPr>
            <a:lstStyle/>
            <a:p>
              <a:pPr indent="-165100" lvl="0" marL="127000" marR="0" rtl="0" algn="l">
                <a:lnSpc>
                  <a:spcPct val="70000"/>
                </a:lnSpc>
                <a:spcBef>
                  <a:spcPts val="0"/>
                </a:spcBef>
                <a:spcAft>
                  <a:spcPts val="0"/>
                </a:spcAft>
                <a:buClr>
                  <a:srgbClr val="00A2FF"/>
                </a:buClr>
                <a:buSzPts val="1800"/>
                <a:buFont typeface="Arial"/>
                <a:buChar char="•"/>
              </a:pPr>
              <a:r>
                <a:rPr i="0" lang="en" sz="1800" u="none" cap="none" strike="noStrike">
                  <a:solidFill>
                    <a:srgbClr val="FFFFFF"/>
                  </a:solidFill>
                  <a:latin typeface="Montserrat SemiBold"/>
                  <a:ea typeface="Montserrat SemiBold"/>
                  <a:cs typeface="Montserrat SemiBold"/>
                  <a:sym typeface="Montserrat SemiBold"/>
                </a:rPr>
                <a:t>Price</a:t>
              </a:r>
              <a:r>
                <a:rPr i="0" lang="en" sz="1800" u="none" cap="none" strike="noStrike">
                  <a:solidFill>
                    <a:srgbClr val="464746"/>
                  </a:solidFill>
                  <a:latin typeface="Montserrat SemiBold"/>
                  <a:ea typeface="Montserrat SemiBold"/>
                  <a:cs typeface="Montserrat SemiBold"/>
                  <a:sym typeface="Montserrat SemiBold"/>
                </a:rPr>
                <a:t> </a:t>
              </a:r>
              <a:r>
                <a:rPr i="0" lang="en" sz="1800" u="none" cap="none" strike="noStrike">
                  <a:solidFill>
                    <a:srgbClr val="00A2FF"/>
                  </a:solidFill>
                  <a:latin typeface="Montserrat SemiBold"/>
                  <a:ea typeface="Montserrat SemiBold"/>
                  <a:cs typeface="Montserrat SemiBold"/>
                  <a:sym typeface="Montserrat SemiBold"/>
                </a:rPr>
                <a:t>too high </a:t>
              </a:r>
              <a:r>
                <a:rPr i="0" lang="en" sz="1800" u="none" cap="none" strike="noStrike">
                  <a:solidFill>
                    <a:srgbClr val="FFFFFF"/>
                  </a:solidFill>
                  <a:latin typeface="Montserrat SemiBold"/>
                  <a:ea typeface="Montserrat SemiBold"/>
                  <a:cs typeface="Montserrat SemiBold"/>
                  <a:sym typeface="Montserrat SemiBold"/>
                </a:rPr>
                <a:t>and you lose buyers.</a:t>
              </a:r>
              <a:endParaRPr sz="1800">
                <a:latin typeface="Montserrat SemiBold"/>
                <a:ea typeface="Montserrat SemiBold"/>
                <a:cs typeface="Montserrat SemiBold"/>
                <a:sym typeface="Montserrat SemiBold"/>
              </a:endParaRPr>
            </a:p>
            <a:p>
              <a:pPr indent="-165100" lvl="0" marL="127000" marR="0" rtl="0" algn="l">
                <a:lnSpc>
                  <a:spcPct val="70000"/>
                </a:lnSpc>
                <a:spcBef>
                  <a:spcPts val="600"/>
                </a:spcBef>
                <a:spcAft>
                  <a:spcPts val="0"/>
                </a:spcAft>
                <a:buClr>
                  <a:srgbClr val="00A2FF"/>
                </a:buClr>
                <a:buSzPts val="1800"/>
                <a:buFont typeface="Arial"/>
                <a:buChar char="•"/>
              </a:pPr>
              <a:r>
                <a:rPr i="0" lang="en" sz="1800" u="none" cap="none" strike="noStrike">
                  <a:solidFill>
                    <a:srgbClr val="FFFFFF"/>
                  </a:solidFill>
                  <a:latin typeface="Montserrat SemiBold"/>
                  <a:ea typeface="Montserrat SemiBold"/>
                  <a:cs typeface="Montserrat SemiBold"/>
                  <a:sym typeface="Montserrat SemiBold"/>
                </a:rPr>
                <a:t>Price</a:t>
              </a:r>
              <a:r>
                <a:rPr i="0" lang="en" sz="1800" u="none" cap="none" strike="noStrike">
                  <a:solidFill>
                    <a:srgbClr val="464746"/>
                  </a:solidFill>
                  <a:latin typeface="Montserrat SemiBold"/>
                  <a:ea typeface="Montserrat SemiBold"/>
                  <a:cs typeface="Montserrat SemiBold"/>
                  <a:sym typeface="Montserrat SemiBold"/>
                </a:rPr>
                <a:t> </a:t>
              </a:r>
              <a:r>
                <a:rPr i="0" lang="en" sz="1800" u="none" cap="none" strike="noStrike">
                  <a:solidFill>
                    <a:srgbClr val="EA002A"/>
                  </a:solidFill>
                  <a:latin typeface="Montserrat SemiBold"/>
                  <a:ea typeface="Montserrat SemiBold"/>
                  <a:cs typeface="Montserrat SemiBold"/>
                  <a:sym typeface="Montserrat SemiBold"/>
                </a:rPr>
                <a:t> lower </a:t>
              </a:r>
              <a:r>
                <a:rPr lang="en" sz="1800">
                  <a:solidFill>
                    <a:srgbClr val="FFFFFF"/>
                  </a:solidFill>
                  <a:latin typeface="Montserrat SemiBold"/>
                  <a:ea typeface="Montserrat SemiBold"/>
                  <a:cs typeface="Montserrat SemiBold"/>
                  <a:sym typeface="Montserrat SemiBold"/>
                </a:rPr>
                <a:t>and create momentum for “highest &amp; best” with the lack of inventory. </a:t>
              </a:r>
              <a:r>
                <a:rPr i="0" lang="en" sz="1800" u="none" cap="none" strike="noStrike">
                  <a:solidFill>
                    <a:srgbClr val="FFFFFF"/>
                  </a:solidFill>
                  <a:latin typeface="Montserrat SemiBold"/>
                  <a:ea typeface="Montserrat SemiBold"/>
                  <a:cs typeface="Montserrat SemiBold"/>
                  <a:sym typeface="Montserrat SemiBold"/>
                </a:rPr>
                <a:t> </a:t>
              </a:r>
              <a:endParaRPr sz="1800">
                <a:latin typeface="Montserrat SemiBold"/>
                <a:ea typeface="Montserrat SemiBold"/>
                <a:cs typeface="Montserrat SemiBold"/>
                <a:sym typeface="Montserrat SemiBold"/>
              </a:endParaRPr>
            </a:p>
          </p:txBody>
        </p:sp>
      </p:grpSp>
      <p:sp>
        <p:nvSpPr>
          <p:cNvPr id="421" name="Google Shape;421;p49"/>
          <p:cNvSpPr txBox="1"/>
          <p:nvPr/>
        </p:nvSpPr>
        <p:spPr>
          <a:xfrm>
            <a:off x="5723135" y="2888275"/>
            <a:ext cx="1510800" cy="674100"/>
          </a:xfrm>
          <a:prstGeom prst="rect">
            <a:avLst/>
          </a:prstGeom>
          <a:noFill/>
          <a:ln>
            <a:noFill/>
          </a:ln>
        </p:spPr>
        <p:txBody>
          <a:bodyPr anchorCtr="0" anchor="t" bIns="32125" lIns="64275" spcFirstLastPara="1" rIns="64275" wrap="square" tIns="32125">
            <a:noAutofit/>
          </a:bodyPr>
          <a:lstStyle/>
          <a:p>
            <a:pPr indent="0" lvl="0" marL="0" marR="0" rtl="0" algn="ctr">
              <a:lnSpc>
                <a:spcPct val="60000"/>
              </a:lnSpc>
              <a:spcBef>
                <a:spcPts val="0"/>
              </a:spcBef>
              <a:spcAft>
                <a:spcPts val="0"/>
              </a:spcAft>
              <a:buClr>
                <a:srgbClr val="16E7CF"/>
              </a:buClr>
              <a:buSzPts val="1100"/>
              <a:buFont typeface="Arial"/>
              <a:buNone/>
            </a:pPr>
            <a:r>
              <a:rPr i="0" lang="en" sz="1800" u="none" cap="none" strike="noStrike">
                <a:solidFill>
                  <a:srgbClr val="464746"/>
                </a:solidFill>
                <a:latin typeface="Montserrat Light"/>
                <a:ea typeface="Montserrat Light"/>
                <a:cs typeface="Montserrat Light"/>
                <a:sym typeface="Montserrat Light"/>
              </a:rPr>
              <a:t>Sellers</a:t>
            </a:r>
            <a:endParaRPr sz="1800">
              <a:latin typeface="Montserrat Light"/>
              <a:ea typeface="Montserrat Light"/>
              <a:cs typeface="Montserrat Light"/>
              <a:sym typeface="Montserrat Light"/>
            </a:endParaRPr>
          </a:p>
          <a:p>
            <a:pPr indent="0" lvl="0" marL="0" marR="0" rtl="0" algn="ctr">
              <a:lnSpc>
                <a:spcPct val="60000"/>
              </a:lnSpc>
              <a:spcBef>
                <a:spcPts val="600"/>
              </a:spcBef>
              <a:spcAft>
                <a:spcPts val="0"/>
              </a:spcAft>
              <a:buClr>
                <a:srgbClr val="16E7CF"/>
              </a:buClr>
              <a:buSzPts val="1100"/>
              <a:buFont typeface="Arial"/>
              <a:buNone/>
            </a:pPr>
            <a:r>
              <a:rPr i="0" lang="en" sz="1800" u="none" cap="none" strike="noStrike">
                <a:solidFill>
                  <a:srgbClr val="464746"/>
                </a:solidFill>
                <a:latin typeface="Montserrat Light"/>
                <a:ea typeface="Montserrat Light"/>
                <a:cs typeface="Montserrat Light"/>
                <a:sym typeface="Montserrat Light"/>
              </a:rPr>
              <a:t>desired range</a:t>
            </a:r>
            <a:endParaRPr sz="1800">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0"/>
          <p:cNvSpPr txBox="1"/>
          <p:nvPr>
            <p:ph idx="12"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27" name="Google Shape;427;p50"/>
          <p:cNvSpPr txBox="1"/>
          <p:nvPr>
            <p:ph type="title"/>
          </p:nvPr>
        </p:nvSpPr>
        <p:spPr>
          <a:xfrm>
            <a:off x="1295400" y="762000"/>
            <a:ext cx="7543800" cy="7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Pricing correctly helps you land a deal while competition for your home is hot.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8" name="Google Shape;428;p50"/>
          <p:cNvSpPr txBox="1"/>
          <p:nvPr>
            <p:ph idx="2" type="title"/>
          </p:nvPr>
        </p:nvSpPr>
        <p:spPr>
          <a:xfrm>
            <a:off x="1295400" y="76200"/>
            <a:ext cx="7460700" cy="9144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a:t>Critical Weeks When Listed</a:t>
            </a:r>
            <a:endParaRPr/>
          </a:p>
        </p:txBody>
      </p:sp>
      <p:sp>
        <p:nvSpPr>
          <p:cNvPr id="429" name="Google Shape;429;p50"/>
          <p:cNvSpPr txBox="1"/>
          <p:nvPr>
            <p:ph idx="3" type="sldNum"/>
          </p:nvPr>
        </p:nvSpPr>
        <p:spPr>
          <a:xfrm>
            <a:off x="8839200" y="65426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30" name="Google Shape;430;p50"/>
          <p:cNvSpPr txBox="1"/>
          <p:nvPr>
            <p:ph type="title"/>
          </p:nvPr>
        </p:nvSpPr>
        <p:spPr>
          <a:xfrm>
            <a:off x="999375" y="1442850"/>
            <a:ext cx="7543800" cy="41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Number of weeks recently sold home was on the </a:t>
            </a:r>
            <a:r>
              <a:rPr lang="en" sz="1500"/>
              <a:t>market</a:t>
            </a:r>
            <a:endParaRPr baseline="30000" sz="1500"/>
          </a:p>
        </p:txBody>
      </p:sp>
      <p:pic>
        <p:nvPicPr>
          <p:cNvPr id="431" name="Google Shape;431;p50"/>
          <p:cNvPicPr preferRelativeResize="0"/>
          <p:nvPr/>
        </p:nvPicPr>
        <p:blipFill>
          <a:blip r:embed="rId3">
            <a:alphaModFix/>
          </a:blip>
          <a:stretch>
            <a:fillRect/>
          </a:stretch>
        </p:blipFill>
        <p:spPr>
          <a:xfrm>
            <a:off x="359625" y="1908775"/>
            <a:ext cx="8324850" cy="449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1"/>
          <p:cNvSpPr txBox="1"/>
          <p:nvPr>
            <p:ph type="title"/>
          </p:nvPr>
        </p:nvSpPr>
        <p:spPr>
          <a:xfrm>
            <a:off x="1295400" y="304500"/>
            <a:ext cx="7460700" cy="914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600"/>
              <a:t>How Do I Make YOUR Home Stand out From the Crowd?</a:t>
            </a:r>
            <a:endParaRPr/>
          </a:p>
        </p:txBody>
      </p:sp>
      <p:sp>
        <p:nvSpPr>
          <p:cNvPr id="437" name="Google Shape;437;p51"/>
          <p:cNvSpPr txBox="1"/>
          <p:nvPr>
            <p:ph idx="12" type="sldNum"/>
          </p:nvPr>
        </p:nvSpPr>
        <p:spPr>
          <a:xfrm>
            <a:off x="8756100" y="6463550"/>
            <a:ext cx="389700" cy="3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38" name="Google Shape;438;p51"/>
          <p:cNvSpPr txBox="1"/>
          <p:nvPr/>
        </p:nvSpPr>
        <p:spPr>
          <a:xfrm>
            <a:off x="1280450" y="2028525"/>
            <a:ext cx="4726200" cy="3787800"/>
          </a:xfrm>
          <a:prstGeom prst="rect">
            <a:avLst/>
          </a:prstGeom>
          <a:noFill/>
          <a:ln>
            <a:noFill/>
          </a:ln>
        </p:spPr>
        <p:txBody>
          <a:bodyPr anchorCtr="0" anchor="t" bIns="0" lIns="0" spcFirstLastPara="1" rIns="0" wrap="square" tIns="0">
            <a:noAutofit/>
          </a:bodyPr>
          <a:lstStyle/>
          <a:p>
            <a:pPr indent="-203200" lvl="0" marL="215900" rtl="0" algn="l">
              <a:spcBef>
                <a:spcPts val="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Team Approach</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Professional Photography </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Preparing the Home for Sale </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Proper Marketing to the Ideal Buyer/ Eliminate the viewers.</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Exposure, Exposure, Exposure </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Proven Pricing Strategy </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Coming Soon Campaign </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Broker Tour </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Open House </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Brokerage Networking </a:t>
            </a:r>
            <a:endParaRPr sz="800">
              <a:solidFill>
                <a:srgbClr val="102644"/>
              </a:solidFill>
              <a:latin typeface="Montserrat Light"/>
              <a:ea typeface="Montserrat Light"/>
              <a:cs typeface="Montserrat Light"/>
              <a:sym typeface="Montserrat Light"/>
            </a:endParaRPr>
          </a:p>
          <a:p>
            <a:pPr indent="-203200" lvl="0" marL="215900" rtl="0" algn="l">
              <a:spcBef>
                <a:spcPts val="1000"/>
              </a:spcBef>
              <a:spcAft>
                <a:spcPts val="0"/>
              </a:spcAft>
              <a:buClr>
                <a:srgbClr val="72D953"/>
              </a:buClr>
              <a:buSzPts val="1200"/>
              <a:buFont typeface="Arial Black"/>
              <a:buAutoNum type="arabicPeriod"/>
            </a:pPr>
            <a:r>
              <a:rPr lang="en" sz="1200">
                <a:solidFill>
                  <a:srgbClr val="102644"/>
                </a:solidFill>
                <a:latin typeface="Montserrat Light"/>
                <a:ea typeface="Montserrat Light"/>
                <a:cs typeface="Montserrat Light"/>
                <a:sym typeface="Montserrat Light"/>
              </a:rPr>
              <a:t>Videos, Videos and More Videos</a:t>
            </a:r>
            <a:endParaRPr sz="1200">
              <a:solidFill>
                <a:srgbClr val="102644"/>
              </a:solidFill>
              <a:latin typeface="Montserrat Light"/>
              <a:ea typeface="Montserrat Light"/>
              <a:cs typeface="Montserrat Light"/>
              <a:sym typeface="Montserrat Light"/>
            </a:endParaRPr>
          </a:p>
          <a:p>
            <a:pPr indent="-209550" lvl="0" marL="215900" rtl="0" algn="l">
              <a:spcBef>
                <a:spcPts val="1000"/>
              </a:spcBef>
              <a:spcAft>
                <a:spcPts val="0"/>
              </a:spcAft>
              <a:buClr>
                <a:srgbClr val="72D953"/>
              </a:buClr>
              <a:buSzPts val="1300"/>
              <a:buFont typeface="Arial Black"/>
              <a:buAutoNum type="arabicPeriod"/>
            </a:pPr>
            <a:r>
              <a:rPr lang="en" sz="1200">
                <a:solidFill>
                  <a:srgbClr val="102644"/>
                </a:solidFill>
                <a:latin typeface="Montserrat Light"/>
                <a:ea typeface="Montserrat Light"/>
                <a:cs typeface="Montserrat Light"/>
                <a:sym typeface="Montserrat Light"/>
              </a:rPr>
              <a:t>Aerial Drone Video </a:t>
            </a:r>
            <a:r>
              <a:rPr lang="en" sz="1200">
                <a:solidFill>
                  <a:srgbClr val="102644"/>
                </a:solidFill>
                <a:latin typeface="Montserrat Light"/>
                <a:ea typeface="Montserrat Light"/>
                <a:cs typeface="Montserrat Light"/>
                <a:sym typeface="Montserrat Light"/>
              </a:rPr>
              <a:t>and Photography </a:t>
            </a:r>
            <a:endParaRPr sz="1200">
              <a:solidFill>
                <a:srgbClr val="102644"/>
              </a:solidFill>
              <a:latin typeface="Montserrat Light"/>
              <a:ea typeface="Montserrat Light"/>
              <a:cs typeface="Montserrat Light"/>
              <a:sym typeface="Montserrat Light"/>
            </a:endParaRPr>
          </a:p>
          <a:p>
            <a:pPr indent="-209550" lvl="0" marL="215900" rtl="0" algn="l">
              <a:spcBef>
                <a:spcPts val="1000"/>
              </a:spcBef>
              <a:spcAft>
                <a:spcPts val="0"/>
              </a:spcAft>
              <a:buClr>
                <a:srgbClr val="72D953"/>
              </a:buClr>
              <a:buSzPts val="1300"/>
              <a:buFont typeface="Arial Black"/>
              <a:buAutoNum type="arabicPeriod"/>
            </a:pPr>
            <a:r>
              <a:rPr lang="en" sz="1300">
                <a:solidFill>
                  <a:srgbClr val="102644"/>
                </a:solidFill>
                <a:latin typeface="Montserrat Light"/>
                <a:ea typeface="Montserrat Light"/>
                <a:cs typeface="Montserrat Light"/>
                <a:sym typeface="Montserrat Light"/>
              </a:rPr>
              <a:t>Staging</a:t>
            </a:r>
            <a:endParaRPr sz="1300">
              <a:solidFill>
                <a:srgbClr val="102644"/>
              </a:solidFill>
              <a:latin typeface="Montserrat Light"/>
              <a:ea typeface="Montserrat Light"/>
              <a:cs typeface="Montserrat Light"/>
              <a:sym typeface="Montserrat Light"/>
            </a:endParaRPr>
          </a:p>
          <a:p>
            <a:pPr indent="0" lvl="0" marL="292100" rtl="0" algn="l">
              <a:spcBef>
                <a:spcPts val="1000"/>
              </a:spcBef>
              <a:spcAft>
                <a:spcPts val="1000"/>
              </a:spcAft>
              <a:buNone/>
            </a:pPr>
            <a:r>
              <a:t/>
            </a:r>
            <a:endParaRPr sz="1300">
              <a:solidFill>
                <a:srgbClr val="102644"/>
              </a:solidFill>
              <a:latin typeface="Montserrat Light"/>
              <a:ea typeface="Montserrat Light"/>
              <a:cs typeface="Montserrat Light"/>
              <a:sym typeface="Montserrat Light"/>
            </a:endParaRPr>
          </a:p>
        </p:txBody>
      </p:sp>
      <p:grpSp>
        <p:nvGrpSpPr>
          <p:cNvPr id="439" name="Google Shape;439;p51"/>
          <p:cNvGrpSpPr/>
          <p:nvPr/>
        </p:nvGrpSpPr>
        <p:grpSpPr>
          <a:xfrm>
            <a:off x="6501758" y="1585521"/>
            <a:ext cx="2210400" cy="4462500"/>
            <a:chOff x="6491883" y="1782871"/>
            <a:chExt cx="2210400" cy="4462500"/>
          </a:xfrm>
        </p:grpSpPr>
        <p:pic>
          <p:nvPicPr>
            <p:cNvPr descr="Image" id="440" name="Google Shape;440;p51"/>
            <p:cNvPicPr preferRelativeResize="0"/>
            <p:nvPr/>
          </p:nvPicPr>
          <p:blipFill rotWithShape="1">
            <a:blip r:embed="rId3">
              <a:alphaModFix/>
            </a:blip>
            <a:srcRect b="0" l="0" r="0" t="0"/>
            <a:stretch/>
          </p:blipFill>
          <p:spPr>
            <a:xfrm>
              <a:off x="6491883" y="1782871"/>
              <a:ext cx="2210400" cy="4462500"/>
            </a:xfrm>
            <a:prstGeom prst="rect">
              <a:avLst/>
            </a:prstGeom>
            <a:noFill/>
            <a:ln>
              <a:noFill/>
            </a:ln>
            <a:effectLst>
              <a:outerShdw blurRad="444500" rotWithShape="0">
                <a:srgbClr val="000000">
                  <a:alpha val="49410"/>
                </a:srgbClr>
              </a:outerShdw>
            </a:effectLst>
          </p:spPr>
        </p:pic>
        <p:pic>
          <p:nvPicPr>
            <p:cNvPr id="441" name="Google Shape;441;p51"/>
            <p:cNvPicPr preferRelativeResize="0"/>
            <p:nvPr/>
          </p:nvPicPr>
          <p:blipFill rotWithShape="1">
            <a:blip r:embed="rId4">
              <a:alphaModFix/>
            </a:blip>
            <a:srcRect b="0" l="0" r="0" t="0"/>
            <a:stretch/>
          </p:blipFill>
          <p:spPr>
            <a:xfrm>
              <a:off x="6595313" y="1852427"/>
              <a:ext cx="2001012" cy="4318925"/>
            </a:xfrm>
            <a:prstGeom prst="rect">
              <a:avLst/>
            </a:prstGeom>
            <a:noFill/>
            <a:ln>
              <a:noFill/>
            </a:ln>
          </p:spPr>
        </p:pic>
      </p:grpSp>
      <p:sp>
        <p:nvSpPr>
          <p:cNvPr id="442" name="Google Shape;442;p51"/>
          <p:cNvSpPr txBox="1"/>
          <p:nvPr/>
        </p:nvSpPr>
        <p:spPr>
          <a:xfrm>
            <a:off x="0" y="0"/>
            <a:ext cx="30000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700">
                <a:latin typeface="Montserrat Medium"/>
                <a:ea typeface="Montserrat Medium"/>
                <a:cs typeface="Montserrat Medium"/>
                <a:sym typeface="Montserrat Medium"/>
              </a:rPr>
              <a:t>EAGLES WORLD REALTY LISTING PRESENTATION</a:t>
            </a:r>
            <a:endParaRPr sz="700">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